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2.svg" ContentType="image/svg+xml"/>
  <Override PartName="/ppt/media/image113.svg" ContentType="image/svg+xml"/>
  <Override PartName="/ppt/media/image115.svg" ContentType="image/svg+xml"/>
  <Override PartName="/ppt/media/image119.svg" ContentType="image/svg+xml"/>
  <Override PartName="/ppt/media/image140.svg" ContentType="image/svg+xml"/>
  <Override PartName="/ppt/media/image176.svg" ContentType="image/svg+xml"/>
  <Override PartName="/ppt/media/image207.svg" ContentType="image/svg+xml"/>
  <Override PartName="/ppt/media/image271.svg" ContentType="image/svg+xml"/>
  <Override PartName="/ppt/media/image32.svg" ContentType="image/svg+xml"/>
  <Override PartName="/ppt/media/image45.svg" ContentType="image/svg+xml"/>
  <Override PartName="/ppt/media/image53.svg" ContentType="image/svg+xml"/>
  <Override PartName="/ppt/media/image56.svg" ContentType="image/svg+xml"/>
  <Override PartName="/ppt/media/image62.svg" ContentType="image/svg+xml"/>
  <Override PartName="/ppt/media/image71.svg" ContentType="image/svg+xml"/>
  <Override PartName="/ppt/media/image77.svg" ContentType="image/svg+xml"/>
  <Override PartName="/ppt/media/image81.svg" ContentType="image/svg+xml"/>
  <Override PartName="/ppt/media/image8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715" r:id="rId3"/>
    <p:sldId id="2747" r:id="rId4"/>
    <p:sldId id="2749" r:id="rId5"/>
    <p:sldId id="2750" r:id="rId6"/>
    <p:sldId id="2716" r:id="rId7"/>
    <p:sldId id="3238" r:id="rId8"/>
    <p:sldId id="3239" r:id="rId9"/>
    <p:sldId id="3172" r:id="rId10"/>
    <p:sldId id="3175" r:id="rId11"/>
    <p:sldId id="2817" r:id="rId12"/>
    <p:sldId id="3179" r:id="rId13"/>
    <p:sldId id="3181" r:id="rId14"/>
    <p:sldId id="3178" r:id="rId15"/>
    <p:sldId id="3183" r:id="rId16"/>
    <p:sldId id="3187" r:id="rId17"/>
    <p:sldId id="3182" r:id="rId18"/>
    <p:sldId id="3188" r:id="rId19"/>
    <p:sldId id="3189" r:id="rId20"/>
    <p:sldId id="3191" r:id="rId21"/>
    <p:sldId id="3192" r:id="rId22"/>
    <p:sldId id="3193" r:id="rId23"/>
    <p:sldId id="3194" r:id="rId24"/>
    <p:sldId id="3196" r:id="rId25"/>
    <p:sldId id="3198" r:id="rId26"/>
    <p:sldId id="3199" r:id="rId27"/>
    <p:sldId id="3200" r:id="rId28"/>
    <p:sldId id="3201" r:id="rId29"/>
    <p:sldId id="3202" r:id="rId30"/>
    <p:sldId id="3203" r:id="rId31"/>
    <p:sldId id="3204" r:id="rId32"/>
    <p:sldId id="3205" r:id="rId33"/>
    <p:sldId id="3206" r:id="rId34"/>
    <p:sldId id="3207" r:id="rId35"/>
    <p:sldId id="3208" r:id="rId36"/>
    <p:sldId id="3209" r:id="rId37"/>
    <p:sldId id="3210" r:id="rId38"/>
    <p:sldId id="3211" r:id="rId39"/>
    <p:sldId id="3212" r:id="rId40"/>
    <p:sldId id="3213" r:id="rId41"/>
    <p:sldId id="3215" r:id="rId42"/>
    <p:sldId id="3216" r:id="rId43"/>
    <p:sldId id="3217" r:id="rId44"/>
    <p:sldId id="3218" r:id="rId45"/>
    <p:sldId id="3219" r:id="rId46"/>
    <p:sldId id="3220" r:id="rId47"/>
    <p:sldId id="3221" r:id="rId48"/>
    <p:sldId id="3222" r:id="rId49"/>
    <p:sldId id="3223" r:id="rId50"/>
    <p:sldId id="3224" r:id="rId51"/>
    <p:sldId id="3225" r:id="rId52"/>
    <p:sldId id="3226" r:id="rId53"/>
    <p:sldId id="3227" r:id="rId54"/>
    <p:sldId id="3228" r:id="rId55"/>
    <p:sldId id="3229" r:id="rId56"/>
    <p:sldId id="3230" r:id="rId57"/>
    <p:sldId id="3231" r:id="rId58"/>
    <p:sldId id="3232" r:id="rId59"/>
    <p:sldId id="3233" r:id="rId60"/>
    <p:sldId id="3234" r:id="rId61"/>
    <p:sldId id="3235" r:id="rId62"/>
    <p:sldId id="3236" r:id="rId63"/>
    <p:sldId id="3240" r:id="rId64"/>
    <p:sldId id="3180" r:id="rId65"/>
    <p:sldId id="2754" r:id="rId66"/>
    <p:sldId id="2755" r:id="rId67"/>
    <p:sldId id="2756" r:id="rId68"/>
    <p:sldId id="2757" r:id="rId69"/>
    <p:sldId id="2758" r:id="rId70"/>
    <p:sldId id="2759" r:id="rId71"/>
    <p:sldId id="2760" r:id="rId72"/>
    <p:sldId id="2762" r:id="rId73"/>
    <p:sldId id="2761" r:id="rId74"/>
    <p:sldId id="2763" r:id="rId75"/>
    <p:sldId id="2764" r:id="rId76"/>
    <p:sldId id="2765" r:id="rId77"/>
    <p:sldId id="2770" r:id="rId78"/>
    <p:sldId id="2767" r:id="rId79"/>
    <p:sldId id="2768" r:id="rId80"/>
    <p:sldId id="2769" r:id="rId81"/>
    <p:sldId id="2771" r:id="rId82"/>
    <p:sldId id="2772" r:id="rId83"/>
    <p:sldId id="2774" r:id="rId84"/>
    <p:sldId id="2775" r:id="rId85"/>
    <p:sldId id="2777" r:id="rId86"/>
    <p:sldId id="2773" r:id="rId87"/>
    <p:sldId id="2766" r:id="rId88"/>
    <p:sldId id="2322" r:id="rId89"/>
    <p:sldId id="3116" r:id="rId90"/>
    <p:sldId id="3117" r:id="rId91"/>
    <p:sldId id="995" r:id="rId92"/>
    <p:sldId id="1055" r:id="rId94"/>
    <p:sldId id="993" r:id="rId95"/>
    <p:sldId id="998" r:id="rId96"/>
    <p:sldId id="1000" r:id="rId97"/>
    <p:sldId id="1001" r:id="rId98"/>
    <p:sldId id="996" r:id="rId99"/>
    <p:sldId id="2781" r:id="rId100"/>
    <p:sldId id="2752" r:id="rId101"/>
    <p:sldId id="2784" r:id="rId102"/>
    <p:sldId id="2785" r:id="rId103"/>
    <p:sldId id="3014" r:id="rId104"/>
    <p:sldId id="1032" r:id="rId105"/>
    <p:sldId id="1059" r:id="rId106"/>
    <p:sldId id="1060" r:id="rId107"/>
    <p:sldId id="1009" r:id="rId108"/>
    <p:sldId id="3111" r:id="rId109"/>
    <p:sldId id="1457" r:id="rId110"/>
    <p:sldId id="1056" r:id="rId111"/>
    <p:sldId id="3112" r:id="rId112"/>
    <p:sldId id="2786" r:id="rId113"/>
    <p:sldId id="2787" r:id="rId114"/>
    <p:sldId id="1035" r:id="rId115"/>
    <p:sldId id="1016" r:id="rId116"/>
    <p:sldId id="1036" r:id="rId117"/>
    <p:sldId id="3113" r:id="rId118"/>
    <p:sldId id="3015" r:id="rId119"/>
    <p:sldId id="1021" r:id="rId120"/>
    <p:sldId id="2791" r:id="rId121"/>
    <p:sldId id="3114" r:id="rId122"/>
    <p:sldId id="3016" r:id="rId123"/>
    <p:sldId id="2792" r:id="rId124"/>
    <p:sldId id="2793" r:id="rId125"/>
    <p:sldId id="1069" r:id="rId126"/>
    <p:sldId id="1070" r:id="rId127"/>
    <p:sldId id="1071" r:id="rId128"/>
    <p:sldId id="1235" r:id="rId129"/>
    <p:sldId id="3017" r:id="rId130"/>
    <p:sldId id="3018" r:id="rId131"/>
    <p:sldId id="3019" r:id="rId132"/>
    <p:sldId id="3022" r:id="rId133"/>
    <p:sldId id="3020" r:id="rId134"/>
    <p:sldId id="3023" r:id="rId135"/>
    <p:sldId id="3021" r:id="rId136"/>
    <p:sldId id="3024" r:id="rId137"/>
    <p:sldId id="3025" r:id="rId138"/>
    <p:sldId id="2845" r:id="rId139"/>
    <p:sldId id="3115" r:id="rId140"/>
    <p:sldId id="2846" r:id="rId141"/>
    <p:sldId id="2847" r:id="rId142"/>
    <p:sldId id="2851" r:id="rId143"/>
    <p:sldId id="2848" r:id="rId144"/>
    <p:sldId id="2853" r:id="rId145"/>
    <p:sldId id="2542" r:id="rId146"/>
    <p:sldId id="2852" r:id="rId147"/>
    <p:sldId id="2855" r:id="rId148"/>
    <p:sldId id="2856" r:id="rId149"/>
    <p:sldId id="2864" r:id="rId150"/>
    <p:sldId id="1089" r:id="rId151"/>
    <p:sldId id="2865" r:id="rId152"/>
    <p:sldId id="2866" r:id="rId153"/>
    <p:sldId id="2863" r:id="rId154"/>
    <p:sldId id="2867" r:id="rId155"/>
    <p:sldId id="2868" r:id="rId156"/>
    <p:sldId id="2778" r:id="rId157"/>
    <p:sldId id="2870" r:id="rId158"/>
    <p:sldId id="2872" r:id="rId159"/>
    <p:sldId id="2363" r:id="rId160"/>
    <p:sldId id="1075" r:id="rId161"/>
    <p:sldId id="1072" r:id="rId162"/>
    <p:sldId id="2365" r:id="rId163"/>
    <p:sldId id="2794" r:id="rId164"/>
    <p:sldId id="2799" r:id="rId165"/>
    <p:sldId id="2803" r:id="rId166"/>
    <p:sldId id="2804" r:id="rId167"/>
    <p:sldId id="2800" r:id="rId168"/>
    <p:sldId id="2362" r:id="rId169"/>
    <p:sldId id="2801" r:id="rId170"/>
    <p:sldId id="2805" r:id="rId171"/>
    <p:sldId id="2797" r:id="rId172"/>
    <p:sldId id="2802" r:id="rId173"/>
    <p:sldId id="2806" r:id="rId174"/>
    <p:sldId id="2807" r:id="rId175"/>
    <p:sldId id="2798" r:id="rId176"/>
    <p:sldId id="2913" r:id="rId177"/>
    <p:sldId id="2808" r:id="rId178"/>
    <p:sldId id="2811" r:id="rId179"/>
    <p:sldId id="2809" r:id="rId180"/>
    <p:sldId id="2812" r:id="rId181"/>
    <p:sldId id="2813" r:id="rId182"/>
    <p:sldId id="2914" r:id="rId183"/>
    <p:sldId id="2810" r:id="rId184"/>
    <p:sldId id="2814" r:id="rId185"/>
    <p:sldId id="2815" r:id="rId186"/>
    <p:sldId id="2915" r:id="rId187"/>
    <p:sldId id="2821" r:id="rId188"/>
    <p:sldId id="2822" r:id="rId189"/>
    <p:sldId id="2823" r:id="rId190"/>
    <p:sldId id="2824" r:id="rId191"/>
    <p:sldId id="2818" r:id="rId192"/>
    <p:sldId id="2820" r:id="rId193"/>
    <p:sldId id="2816" r:id="rId194"/>
    <p:sldId id="2916" r:id="rId195"/>
    <p:sldId id="2827" r:id="rId196"/>
    <p:sldId id="2828" r:id="rId197"/>
    <p:sldId id="2825" r:id="rId198"/>
    <p:sldId id="2826" r:id="rId199"/>
    <p:sldId id="2949" r:id="rId200"/>
    <p:sldId id="2953" r:id="rId201"/>
    <p:sldId id="2951" r:id="rId202"/>
    <p:sldId id="2950" r:id="rId203"/>
    <p:sldId id="2829" r:id="rId204"/>
    <p:sldId id="2833" r:id="rId205"/>
    <p:sldId id="2834" r:id="rId206"/>
    <p:sldId id="2861" r:id="rId207"/>
    <p:sldId id="2862" r:id="rId208"/>
    <p:sldId id="2849" r:id="rId209"/>
    <p:sldId id="2842" r:id="rId210"/>
    <p:sldId id="2841" r:id="rId211"/>
    <p:sldId id="2843" r:id="rId212"/>
    <p:sldId id="2850" r:id="rId213"/>
    <p:sldId id="2857" r:id="rId214"/>
    <p:sldId id="2860" r:id="rId215"/>
    <p:sldId id="2859" r:id="rId216"/>
    <p:sldId id="2858" r:id="rId217"/>
    <p:sldId id="2869" r:id="rId218"/>
    <p:sldId id="2871" r:id="rId219"/>
    <p:sldId id="2954" r:id="rId220"/>
    <p:sldId id="2873" r:id="rId221"/>
    <p:sldId id="2874" r:id="rId222"/>
    <p:sldId id="2955" r:id="rId223"/>
    <p:sldId id="2877" r:id="rId224"/>
    <p:sldId id="2878" r:id="rId225"/>
    <p:sldId id="2876" r:id="rId226"/>
    <p:sldId id="2879" r:id="rId227"/>
    <p:sldId id="2959" r:id="rId228"/>
    <p:sldId id="2881" r:id="rId229"/>
    <p:sldId id="2958" r:id="rId230"/>
    <p:sldId id="2880" r:id="rId231"/>
    <p:sldId id="2882" r:id="rId232"/>
    <p:sldId id="2884" r:id="rId233"/>
    <p:sldId id="2956" r:id="rId234"/>
    <p:sldId id="2885" r:id="rId235"/>
    <p:sldId id="2883" r:id="rId236"/>
    <p:sldId id="2963" r:id="rId237"/>
    <p:sldId id="2964" r:id="rId238"/>
    <p:sldId id="2965" r:id="rId239"/>
    <p:sldId id="2886" r:id="rId240"/>
    <p:sldId id="2960" r:id="rId241"/>
    <p:sldId id="2961" r:id="rId242"/>
    <p:sldId id="2487" r:id="rId243"/>
    <p:sldId id="2895" r:id="rId244"/>
    <p:sldId id="2962" r:id="rId245"/>
    <p:sldId id="2896" r:id="rId246"/>
    <p:sldId id="2894" r:id="rId247"/>
    <p:sldId id="2966" r:id="rId248"/>
    <p:sldId id="2897" r:id="rId249"/>
    <p:sldId id="2969" r:id="rId250"/>
    <p:sldId id="2967" r:id="rId251"/>
    <p:sldId id="2970" r:id="rId252"/>
    <p:sldId id="2968" r:id="rId253"/>
    <p:sldId id="2899" r:id="rId254"/>
    <p:sldId id="2900" r:id="rId255"/>
    <p:sldId id="2902" r:id="rId256"/>
    <p:sldId id="2971" r:id="rId257"/>
    <p:sldId id="2908" r:id="rId258"/>
    <p:sldId id="2905" r:id="rId259"/>
    <p:sldId id="2974" r:id="rId260"/>
    <p:sldId id="2975" r:id="rId261"/>
    <p:sldId id="2972" r:id="rId262"/>
    <p:sldId id="2909" r:id="rId263"/>
    <p:sldId id="2907" r:id="rId264"/>
    <p:sldId id="2978" r:id="rId265"/>
    <p:sldId id="2977" r:id="rId266"/>
    <p:sldId id="2976" r:id="rId267"/>
    <p:sldId id="2910" r:id="rId268"/>
    <p:sldId id="2922" r:id="rId269"/>
    <p:sldId id="2920" r:id="rId270"/>
    <p:sldId id="2979" r:id="rId271"/>
    <p:sldId id="2912" r:id="rId272"/>
    <p:sldId id="2499" r:id="rId273"/>
    <p:sldId id="2924" r:id="rId274"/>
    <p:sldId id="2925" r:id="rId275"/>
    <p:sldId id="2926" r:id="rId276"/>
    <p:sldId id="2980" r:id="rId277"/>
    <p:sldId id="2927" r:id="rId278"/>
    <p:sldId id="2928" r:id="rId279"/>
    <p:sldId id="2981" r:id="rId280"/>
    <p:sldId id="2929" r:id="rId281"/>
    <p:sldId id="2930" r:id="rId282"/>
    <p:sldId id="2984" r:id="rId283"/>
    <p:sldId id="2982" r:id="rId284"/>
    <p:sldId id="2931" r:id="rId285"/>
    <p:sldId id="2992" r:id="rId286"/>
    <p:sldId id="2993" r:id="rId287"/>
    <p:sldId id="2932" r:id="rId288"/>
    <p:sldId id="2983" r:id="rId289"/>
    <p:sldId id="2933" r:id="rId290"/>
    <p:sldId id="2936" r:id="rId291"/>
    <p:sldId id="2935" r:id="rId292"/>
    <p:sldId id="2934" r:id="rId293"/>
    <p:sldId id="2986" r:id="rId294"/>
    <p:sldId id="2987" r:id="rId295"/>
    <p:sldId id="2985" r:id="rId296"/>
    <p:sldId id="2994" r:id="rId297"/>
    <p:sldId id="2937" r:id="rId298"/>
    <p:sldId id="2938" r:id="rId299"/>
    <p:sldId id="2988" r:id="rId300"/>
    <p:sldId id="2939" r:id="rId301"/>
    <p:sldId id="2940" r:id="rId302"/>
    <p:sldId id="2989" r:id="rId303"/>
    <p:sldId id="2941" r:id="rId304"/>
    <p:sldId id="2995" r:id="rId305"/>
    <p:sldId id="2942" r:id="rId306"/>
    <p:sldId id="2991" r:id="rId307"/>
    <p:sldId id="2990" r:id="rId308"/>
    <p:sldId id="2943" r:id="rId309"/>
    <p:sldId id="2944" r:id="rId310"/>
    <p:sldId id="2997" r:id="rId311"/>
    <p:sldId id="2996" r:id="rId312"/>
    <p:sldId id="2945" r:id="rId313"/>
    <p:sldId id="2946" r:id="rId314"/>
    <p:sldId id="2999" r:id="rId315"/>
    <p:sldId id="2998" r:id="rId316"/>
    <p:sldId id="2947" r:id="rId317"/>
    <p:sldId id="3001" r:id="rId318"/>
    <p:sldId id="3002" r:id="rId319"/>
    <p:sldId id="3003" r:id="rId320"/>
    <p:sldId id="2948" r:id="rId321"/>
    <p:sldId id="3000" r:id="rId322"/>
    <p:sldId id="3004" r:id="rId323"/>
    <p:sldId id="3005" r:id="rId324"/>
    <p:sldId id="3006" r:id="rId325"/>
    <p:sldId id="3007" r:id="rId326"/>
    <p:sldId id="3011" r:id="rId327"/>
    <p:sldId id="3008" r:id="rId328"/>
    <p:sldId id="3010" r:id="rId329"/>
    <p:sldId id="3009" r:id="rId330"/>
    <p:sldId id="3012" r:id="rId331"/>
    <p:sldId id="3026" r:id="rId332"/>
    <p:sldId id="3013" r:id="rId333"/>
    <p:sldId id="3027" r:id="rId334"/>
    <p:sldId id="3028" r:id="rId335"/>
    <p:sldId id="3029" r:id="rId336"/>
    <p:sldId id="3036" r:id="rId337"/>
    <p:sldId id="3035" r:id="rId338"/>
    <p:sldId id="3030" r:id="rId339"/>
    <p:sldId id="3031" r:id="rId340"/>
    <p:sldId id="3032" r:id="rId341"/>
    <p:sldId id="3033" r:id="rId342"/>
    <p:sldId id="3038" r:id="rId343"/>
    <p:sldId id="3037" r:id="rId344"/>
    <p:sldId id="3039" r:id="rId345"/>
    <p:sldId id="3042" r:id="rId346"/>
    <p:sldId id="3043" r:id="rId347"/>
    <p:sldId id="3045" r:id="rId348"/>
    <p:sldId id="3044" r:id="rId349"/>
    <p:sldId id="3079" r:id="rId350"/>
    <p:sldId id="3080" r:id="rId351"/>
    <p:sldId id="3087" r:id="rId352"/>
    <p:sldId id="3101" r:id="rId353"/>
    <p:sldId id="3091" r:id="rId354"/>
    <p:sldId id="3095" r:id="rId355"/>
    <p:sldId id="3096" r:id="rId356"/>
    <p:sldId id="3098" r:id="rId357"/>
    <p:sldId id="3092" r:id="rId358"/>
    <p:sldId id="3093" r:id="rId359"/>
    <p:sldId id="3099" r:id="rId360"/>
    <p:sldId id="3103" r:id="rId361"/>
    <p:sldId id="3102" r:id="rId362"/>
    <p:sldId id="3104" r:id="rId363"/>
    <p:sldId id="3105" r:id="rId364"/>
    <p:sldId id="3106" r:id="rId365"/>
    <p:sldId id="3107" r:id="rId366"/>
    <p:sldId id="3108" r:id="rId367"/>
    <p:sldId id="3120" r:id="rId368"/>
    <p:sldId id="3122" r:id="rId369"/>
    <p:sldId id="3124" r:id="rId370"/>
    <p:sldId id="3127" r:id="rId371"/>
    <p:sldId id="3126" r:id="rId372"/>
    <p:sldId id="3128" r:id="rId373"/>
    <p:sldId id="3139" r:id="rId374"/>
    <p:sldId id="3140" r:id="rId375"/>
    <p:sldId id="3131" r:id="rId376"/>
    <p:sldId id="3132" r:id="rId377"/>
    <p:sldId id="3133" r:id="rId378"/>
    <p:sldId id="3134" r:id="rId379"/>
    <p:sldId id="3135" r:id="rId380"/>
    <p:sldId id="3141" r:id="rId381"/>
    <p:sldId id="3142" r:id="rId382"/>
    <p:sldId id="3143" r:id="rId383"/>
    <p:sldId id="3144" r:id="rId384"/>
    <p:sldId id="3151" r:id="rId385"/>
    <p:sldId id="3149" r:id="rId386"/>
    <p:sldId id="3150" r:id="rId387"/>
    <p:sldId id="3152" r:id="rId388"/>
    <p:sldId id="3155" r:id="rId389"/>
    <p:sldId id="3153" r:id="rId390"/>
    <p:sldId id="3156" r:id="rId391"/>
    <p:sldId id="3158" r:id="rId392"/>
    <p:sldId id="3157" r:id="rId393"/>
    <p:sldId id="3159" r:id="rId394"/>
    <p:sldId id="3160" r:id="rId395"/>
    <p:sldId id="3154" r:id="rId396"/>
    <p:sldId id="3162" r:id="rId397"/>
    <p:sldId id="3166" r:id="rId398"/>
    <p:sldId id="3165" r:id="rId399"/>
    <p:sldId id="3163" r:id="rId400"/>
    <p:sldId id="3161" r:id="rId401"/>
    <p:sldId id="3167" r:id="rId402"/>
    <p:sldId id="2695" r:id="rId403"/>
    <p:sldId id="2696" r:id="rId404"/>
    <p:sldId id="3170" r:id="rId405"/>
    <p:sldId id="2694" r:id="rId406"/>
    <p:sldId id="1206" r:id="rId407"/>
    <p:sldId id="2693" r:id="rId408"/>
    <p:sldId id="3168" r:id="rId409"/>
    <p:sldId id="3046" r:id="rId410"/>
    <p:sldId id="3047" r:id="rId411"/>
    <p:sldId id="3049" r:id="rId412"/>
    <p:sldId id="3053" r:id="rId413"/>
    <p:sldId id="3052" r:id="rId414"/>
    <p:sldId id="3050" r:id="rId415"/>
    <p:sldId id="3051" r:id="rId416"/>
    <p:sldId id="2796" r:id="rId41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0306"/>
    <a:srgbClr val="B90003"/>
    <a:srgbClr val="389954"/>
    <a:srgbClr val="F5853A"/>
    <a:srgbClr val="138CC4"/>
    <a:srgbClr val="F5748B"/>
    <a:srgbClr val="FEEEC4"/>
    <a:srgbClr val="1A40C0"/>
    <a:srgbClr val="9B072B"/>
    <a:srgbClr val="FFA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7"/>
    <p:restoredTop sz="94645"/>
  </p:normalViewPr>
  <p:slideViewPr>
    <p:cSldViewPr snapToGrid="0" showGuides="1">
      <p:cViewPr varScale="1">
        <p:scale>
          <a:sx n="119" d="100"/>
          <a:sy n="119" d="100"/>
        </p:scale>
        <p:origin x="200" y="4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4" Type="http://schemas.openxmlformats.org/officeDocument/2006/relationships/customXml" Target="../customXml/item3.xml"/><Relationship Id="rId423" Type="http://schemas.openxmlformats.org/officeDocument/2006/relationships/customXml" Target="../customXml/item2.xml"/><Relationship Id="rId422" Type="http://schemas.openxmlformats.org/officeDocument/2006/relationships/customXml" Target="../customXml/item1.xml"/><Relationship Id="rId421" Type="http://schemas.openxmlformats.org/officeDocument/2006/relationships/commentAuthors" Target="commentAuthors.xml"/><Relationship Id="rId420" Type="http://schemas.openxmlformats.org/officeDocument/2006/relationships/tableStyles" Target="tableStyles.xml"/><Relationship Id="rId42" Type="http://schemas.openxmlformats.org/officeDocument/2006/relationships/slide" Target="slides/slide40.xml"/><Relationship Id="rId419" Type="http://schemas.openxmlformats.org/officeDocument/2006/relationships/viewProps" Target="viewProps.xml"/><Relationship Id="rId418" Type="http://schemas.openxmlformats.org/officeDocument/2006/relationships/presProps" Target="presProps.xml"/><Relationship Id="rId417" Type="http://schemas.openxmlformats.org/officeDocument/2006/relationships/slide" Target="slides/slide414.xml"/><Relationship Id="rId416" Type="http://schemas.openxmlformats.org/officeDocument/2006/relationships/slide" Target="slides/slide413.xml"/><Relationship Id="rId415" Type="http://schemas.openxmlformats.org/officeDocument/2006/relationships/slide" Target="slides/slide412.xml"/><Relationship Id="rId414" Type="http://schemas.openxmlformats.org/officeDocument/2006/relationships/slide" Target="slides/slide411.xml"/><Relationship Id="rId413" Type="http://schemas.openxmlformats.org/officeDocument/2006/relationships/slide" Target="slides/slide410.xml"/><Relationship Id="rId412" Type="http://schemas.openxmlformats.org/officeDocument/2006/relationships/slide" Target="slides/slide409.xml"/><Relationship Id="rId411" Type="http://schemas.openxmlformats.org/officeDocument/2006/relationships/slide" Target="slides/slide408.xml"/><Relationship Id="rId410" Type="http://schemas.openxmlformats.org/officeDocument/2006/relationships/slide" Target="slides/slide407.xml"/><Relationship Id="rId41" Type="http://schemas.openxmlformats.org/officeDocument/2006/relationships/slide" Target="slides/slide39.xml"/><Relationship Id="rId409" Type="http://schemas.openxmlformats.org/officeDocument/2006/relationships/slide" Target="slides/slide406.xml"/><Relationship Id="rId408" Type="http://schemas.openxmlformats.org/officeDocument/2006/relationships/slide" Target="slides/slide405.xml"/><Relationship Id="rId407" Type="http://schemas.openxmlformats.org/officeDocument/2006/relationships/slide" Target="slides/slide404.xml"/><Relationship Id="rId406" Type="http://schemas.openxmlformats.org/officeDocument/2006/relationships/slide" Target="slides/slide403.xml"/><Relationship Id="rId405" Type="http://schemas.openxmlformats.org/officeDocument/2006/relationships/slide" Target="slides/slide402.xml"/><Relationship Id="rId404" Type="http://schemas.openxmlformats.org/officeDocument/2006/relationships/slide" Target="slides/slide401.xml"/><Relationship Id="rId403" Type="http://schemas.openxmlformats.org/officeDocument/2006/relationships/slide" Target="slides/slide400.xml"/><Relationship Id="rId402" Type="http://schemas.openxmlformats.org/officeDocument/2006/relationships/slide" Target="slides/slide399.xml"/><Relationship Id="rId401" Type="http://schemas.openxmlformats.org/officeDocument/2006/relationships/slide" Target="slides/slide398.xml"/><Relationship Id="rId400" Type="http://schemas.openxmlformats.org/officeDocument/2006/relationships/slide" Target="slides/slide397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9" Type="http://schemas.openxmlformats.org/officeDocument/2006/relationships/slide" Target="slides/slide396.xml"/><Relationship Id="rId398" Type="http://schemas.openxmlformats.org/officeDocument/2006/relationships/slide" Target="slides/slide395.xml"/><Relationship Id="rId397" Type="http://schemas.openxmlformats.org/officeDocument/2006/relationships/slide" Target="slides/slide394.xml"/><Relationship Id="rId396" Type="http://schemas.openxmlformats.org/officeDocument/2006/relationships/slide" Target="slides/slide393.xml"/><Relationship Id="rId395" Type="http://schemas.openxmlformats.org/officeDocument/2006/relationships/slide" Target="slides/slide392.xml"/><Relationship Id="rId394" Type="http://schemas.openxmlformats.org/officeDocument/2006/relationships/slide" Target="slides/slide391.xml"/><Relationship Id="rId393" Type="http://schemas.openxmlformats.org/officeDocument/2006/relationships/slide" Target="slides/slide390.xml"/><Relationship Id="rId392" Type="http://schemas.openxmlformats.org/officeDocument/2006/relationships/slide" Target="slides/slide389.xml"/><Relationship Id="rId391" Type="http://schemas.openxmlformats.org/officeDocument/2006/relationships/slide" Target="slides/slide388.xml"/><Relationship Id="rId390" Type="http://schemas.openxmlformats.org/officeDocument/2006/relationships/slide" Target="slides/slide387.xml"/><Relationship Id="rId39" Type="http://schemas.openxmlformats.org/officeDocument/2006/relationships/slide" Target="slides/slide37.xml"/><Relationship Id="rId389" Type="http://schemas.openxmlformats.org/officeDocument/2006/relationships/slide" Target="slides/slide386.xml"/><Relationship Id="rId388" Type="http://schemas.openxmlformats.org/officeDocument/2006/relationships/slide" Target="slides/slide385.xml"/><Relationship Id="rId387" Type="http://schemas.openxmlformats.org/officeDocument/2006/relationships/slide" Target="slides/slide384.xml"/><Relationship Id="rId386" Type="http://schemas.openxmlformats.org/officeDocument/2006/relationships/slide" Target="slides/slide383.xml"/><Relationship Id="rId385" Type="http://schemas.openxmlformats.org/officeDocument/2006/relationships/slide" Target="slides/slide382.xml"/><Relationship Id="rId384" Type="http://schemas.openxmlformats.org/officeDocument/2006/relationships/slide" Target="slides/slide381.xml"/><Relationship Id="rId383" Type="http://schemas.openxmlformats.org/officeDocument/2006/relationships/slide" Target="slides/slide380.xml"/><Relationship Id="rId382" Type="http://schemas.openxmlformats.org/officeDocument/2006/relationships/slide" Target="slides/slide379.xml"/><Relationship Id="rId381" Type="http://schemas.openxmlformats.org/officeDocument/2006/relationships/slide" Target="slides/slide378.xml"/><Relationship Id="rId380" Type="http://schemas.openxmlformats.org/officeDocument/2006/relationships/slide" Target="slides/slide377.xml"/><Relationship Id="rId38" Type="http://schemas.openxmlformats.org/officeDocument/2006/relationships/slide" Target="slides/slide36.xml"/><Relationship Id="rId379" Type="http://schemas.openxmlformats.org/officeDocument/2006/relationships/slide" Target="slides/slide376.xml"/><Relationship Id="rId378" Type="http://schemas.openxmlformats.org/officeDocument/2006/relationships/slide" Target="slides/slide375.xml"/><Relationship Id="rId377" Type="http://schemas.openxmlformats.org/officeDocument/2006/relationships/slide" Target="slides/slide374.xml"/><Relationship Id="rId376" Type="http://schemas.openxmlformats.org/officeDocument/2006/relationships/slide" Target="slides/slide373.xml"/><Relationship Id="rId375" Type="http://schemas.openxmlformats.org/officeDocument/2006/relationships/slide" Target="slides/slide372.xml"/><Relationship Id="rId374" Type="http://schemas.openxmlformats.org/officeDocument/2006/relationships/slide" Target="slides/slide371.xml"/><Relationship Id="rId373" Type="http://schemas.openxmlformats.org/officeDocument/2006/relationships/slide" Target="slides/slide370.xml"/><Relationship Id="rId372" Type="http://schemas.openxmlformats.org/officeDocument/2006/relationships/slide" Target="slides/slide369.xml"/><Relationship Id="rId371" Type="http://schemas.openxmlformats.org/officeDocument/2006/relationships/slide" Target="slides/slide368.xml"/><Relationship Id="rId370" Type="http://schemas.openxmlformats.org/officeDocument/2006/relationships/slide" Target="slides/slide367.xml"/><Relationship Id="rId37" Type="http://schemas.openxmlformats.org/officeDocument/2006/relationships/slide" Target="slides/slide35.xml"/><Relationship Id="rId369" Type="http://schemas.openxmlformats.org/officeDocument/2006/relationships/slide" Target="slides/slide366.xml"/><Relationship Id="rId368" Type="http://schemas.openxmlformats.org/officeDocument/2006/relationships/slide" Target="slides/slide365.xml"/><Relationship Id="rId367" Type="http://schemas.openxmlformats.org/officeDocument/2006/relationships/slide" Target="slides/slide364.xml"/><Relationship Id="rId366" Type="http://schemas.openxmlformats.org/officeDocument/2006/relationships/slide" Target="slides/slide363.xml"/><Relationship Id="rId365" Type="http://schemas.openxmlformats.org/officeDocument/2006/relationships/slide" Target="slides/slide362.xml"/><Relationship Id="rId364" Type="http://schemas.openxmlformats.org/officeDocument/2006/relationships/slide" Target="slides/slide361.xml"/><Relationship Id="rId363" Type="http://schemas.openxmlformats.org/officeDocument/2006/relationships/slide" Target="slides/slide360.xml"/><Relationship Id="rId362" Type="http://schemas.openxmlformats.org/officeDocument/2006/relationships/slide" Target="slides/slide359.xml"/><Relationship Id="rId361" Type="http://schemas.openxmlformats.org/officeDocument/2006/relationships/slide" Target="slides/slide358.xml"/><Relationship Id="rId360" Type="http://schemas.openxmlformats.org/officeDocument/2006/relationships/slide" Target="slides/slide357.xml"/><Relationship Id="rId36" Type="http://schemas.openxmlformats.org/officeDocument/2006/relationships/slide" Target="slides/slide34.xml"/><Relationship Id="rId359" Type="http://schemas.openxmlformats.org/officeDocument/2006/relationships/slide" Target="slides/slide356.xml"/><Relationship Id="rId358" Type="http://schemas.openxmlformats.org/officeDocument/2006/relationships/slide" Target="slides/slide355.xml"/><Relationship Id="rId357" Type="http://schemas.openxmlformats.org/officeDocument/2006/relationships/slide" Target="slides/slide354.xml"/><Relationship Id="rId356" Type="http://schemas.openxmlformats.org/officeDocument/2006/relationships/slide" Target="slides/slide353.xml"/><Relationship Id="rId355" Type="http://schemas.openxmlformats.org/officeDocument/2006/relationships/slide" Target="slides/slide352.xml"/><Relationship Id="rId354" Type="http://schemas.openxmlformats.org/officeDocument/2006/relationships/slide" Target="slides/slide351.xml"/><Relationship Id="rId353" Type="http://schemas.openxmlformats.org/officeDocument/2006/relationships/slide" Target="slides/slide350.xml"/><Relationship Id="rId352" Type="http://schemas.openxmlformats.org/officeDocument/2006/relationships/slide" Target="slides/slide349.xml"/><Relationship Id="rId351" Type="http://schemas.openxmlformats.org/officeDocument/2006/relationships/slide" Target="slides/slide348.xml"/><Relationship Id="rId350" Type="http://schemas.openxmlformats.org/officeDocument/2006/relationships/slide" Target="slides/slide347.xml"/><Relationship Id="rId35" Type="http://schemas.openxmlformats.org/officeDocument/2006/relationships/slide" Target="slides/slide33.xml"/><Relationship Id="rId349" Type="http://schemas.openxmlformats.org/officeDocument/2006/relationships/slide" Target="slides/slide346.xml"/><Relationship Id="rId348" Type="http://schemas.openxmlformats.org/officeDocument/2006/relationships/slide" Target="slides/slide345.xml"/><Relationship Id="rId347" Type="http://schemas.openxmlformats.org/officeDocument/2006/relationships/slide" Target="slides/slide344.xml"/><Relationship Id="rId346" Type="http://schemas.openxmlformats.org/officeDocument/2006/relationships/slide" Target="slides/slide343.xml"/><Relationship Id="rId345" Type="http://schemas.openxmlformats.org/officeDocument/2006/relationships/slide" Target="slides/slide342.xml"/><Relationship Id="rId344" Type="http://schemas.openxmlformats.org/officeDocument/2006/relationships/slide" Target="slides/slide341.xml"/><Relationship Id="rId343" Type="http://schemas.openxmlformats.org/officeDocument/2006/relationships/slide" Target="slides/slide340.xml"/><Relationship Id="rId342" Type="http://schemas.openxmlformats.org/officeDocument/2006/relationships/slide" Target="slides/slide339.xml"/><Relationship Id="rId341" Type="http://schemas.openxmlformats.org/officeDocument/2006/relationships/slide" Target="slides/slide338.xml"/><Relationship Id="rId340" Type="http://schemas.openxmlformats.org/officeDocument/2006/relationships/slide" Target="slides/slide337.xml"/><Relationship Id="rId34" Type="http://schemas.openxmlformats.org/officeDocument/2006/relationships/slide" Target="slides/slide32.xml"/><Relationship Id="rId339" Type="http://schemas.openxmlformats.org/officeDocument/2006/relationships/slide" Target="slides/slide336.xml"/><Relationship Id="rId338" Type="http://schemas.openxmlformats.org/officeDocument/2006/relationships/slide" Target="slides/slide335.xml"/><Relationship Id="rId337" Type="http://schemas.openxmlformats.org/officeDocument/2006/relationships/slide" Target="slides/slide334.xml"/><Relationship Id="rId336" Type="http://schemas.openxmlformats.org/officeDocument/2006/relationships/slide" Target="slides/slide333.xml"/><Relationship Id="rId335" Type="http://schemas.openxmlformats.org/officeDocument/2006/relationships/slide" Target="slides/slide332.xml"/><Relationship Id="rId334" Type="http://schemas.openxmlformats.org/officeDocument/2006/relationships/slide" Target="slides/slide331.xml"/><Relationship Id="rId333" Type="http://schemas.openxmlformats.org/officeDocument/2006/relationships/slide" Target="slides/slide330.xml"/><Relationship Id="rId332" Type="http://schemas.openxmlformats.org/officeDocument/2006/relationships/slide" Target="slides/slide329.xml"/><Relationship Id="rId331" Type="http://schemas.openxmlformats.org/officeDocument/2006/relationships/slide" Target="slides/slide328.xml"/><Relationship Id="rId330" Type="http://schemas.openxmlformats.org/officeDocument/2006/relationships/slide" Target="slides/slide327.xml"/><Relationship Id="rId33" Type="http://schemas.openxmlformats.org/officeDocument/2006/relationships/slide" Target="slides/slide31.xml"/><Relationship Id="rId329" Type="http://schemas.openxmlformats.org/officeDocument/2006/relationships/slide" Target="slides/slide326.xml"/><Relationship Id="rId328" Type="http://schemas.openxmlformats.org/officeDocument/2006/relationships/slide" Target="slides/slide325.xml"/><Relationship Id="rId327" Type="http://schemas.openxmlformats.org/officeDocument/2006/relationships/slide" Target="slides/slide324.xml"/><Relationship Id="rId326" Type="http://schemas.openxmlformats.org/officeDocument/2006/relationships/slide" Target="slides/slide323.xml"/><Relationship Id="rId325" Type="http://schemas.openxmlformats.org/officeDocument/2006/relationships/slide" Target="slides/slide322.xml"/><Relationship Id="rId324" Type="http://schemas.openxmlformats.org/officeDocument/2006/relationships/slide" Target="slides/slide321.xml"/><Relationship Id="rId323" Type="http://schemas.openxmlformats.org/officeDocument/2006/relationships/slide" Target="slides/slide320.xml"/><Relationship Id="rId322" Type="http://schemas.openxmlformats.org/officeDocument/2006/relationships/slide" Target="slides/slide319.xml"/><Relationship Id="rId321" Type="http://schemas.openxmlformats.org/officeDocument/2006/relationships/slide" Target="slides/slide318.xml"/><Relationship Id="rId320" Type="http://schemas.openxmlformats.org/officeDocument/2006/relationships/slide" Target="slides/slide317.xml"/><Relationship Id="rId32" Type="http://schemas.openxmlformats.org/officeDocument/2006/relationships/slide" Target="slides/slide30.xml"/><Relationship Id="rId319" Type="http://schemas.openxmlformats.org/officeDocument/2006/relationships/slide" Target="slides/slide316.xml"/><Relationship Id="rId318" Type="http://schemas.openxmlformats.org/officeDocument/2006/relationships/slide" Target="slides/slide315.xml"/><Relationship Id="rId317" Type="http://schemas.openxmlformats.org/officeDocument/2006/relationships/slide" Target="slides/slide314.xml"/><Relationship Id="rId316" Type="http://schemas.openxmlformats.org/officeDocument/2006/relationships/slide" Target="slides/slide313.xml"/><Relationship Id="rId315" Type="http://schemas.openxmlformats.org/officeDocument/2006/relationships/slide" Target="slides/slide312.xml"/><Relationship Id="rId314" Type="http://schemas.openxmlformats.org/officeDocument/2006/relationships/slide" Target="slides/slide311.xml"/><Relationship Id="rId313" Type="http://schemas.openxmlformats.org/officeDocument/2006/relationships/slide" Target="slides/slide310.xml"/><Relationship Id="rId312" Type="http://schemas.openxmlformats.org/officeDocument/2006/relationships/slide" Target="slides/slide309.xml"/><Relationship Id="rId311" Type="http://schemas.openxmlformats.org/officeDocument/2006/relationships/slide" Target="slides/slide308.xml"/><Relationship Id="rId310" Type="http://schemas.openxmlformats.org/officeDocument/2006/relationships/slide" Target="slides/slide307.xml"/><Relationship Id="rId31" Type="http://schemas.openxmlformats.org/officeDocument/2006/relationships/slide" Target="slides/slide29.xml"/><Relationship Id="rId309" Type="http://schemas.openxmlformats.org/officeDocument/2006/relationships/slide" Target="slides/slide306.xml"/><Relationship Id="rId308" Type="http://schemas.openxmlformats.org/officeDocument/2006/relationships/slide" Target="slides/slide305.xml"/><Relationship Id="rId307" Type="http://schemas.openxmlformats.org/officeDocument/2006/relationships/slide" Target="slides/slide304.xml"/><Relationship Id="rId306" Type="http://schemas.openxmlformats.org/officeDocument/2006/relationships/slide" Target="slides/slide303.xml"/><Relationship Id="rId305" Type="http://schemas.openxmlformats.org/officeDocument/2006/relationships/slide" Target="slides/slide302.xml"/><Relationship Id="rId304" Type="http://schemas.openxmlformats.org/officeDocument/2006/relationships/slide" Target="slides/slide301.xml"/><Relationship Id="rId303" Type="http://schemas.openxmlformats.org/officeDocument/2006/relationships/slide" Target="slides/slide300.xml"/><Relationship Id="rId302" Type="http://schemas.openxmlformats.org/officeDocument/2006/relationships/slide" Target="slides/slide299.xml"/><Relationship Id="rId301" Type="http://schemas.openxmlformats.org/officeDocument/2006/relationships/slide" Target="slides/slide298.xml"/><Relationship Id="rId300" Type="http://schemas.openxmlformats.org/officeDocument/2006/relationships/slide" Target="slides/slide297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6.xml"/><Relationship Id="rId298" Type="http://schemas.openxmlformats.org/officeDocument/2006/relationships/slide" Target="slides/slide295.xml"/><Relationship Id="rId297" Type="http://schemas.openxmlformats.org/officeDocument/2006/relationships/slide" Target="slides/slide294.xml"/><Relationship Id="rId296" Type="http://schemas.openxmlformats.org/officeDocument/2006/relationships/slide" Target="slides/slide293.xml"/><Relationship Id="rId295" Type="http://schemas.openxmlformats.org/officeDocument/2006/relationships/slide" Target="slides/slide292.xml"/><Relationship Id="rId294" Type="http://schemas.openxmlformats.org/officeDocument/2006/relationships/slide" Target="slides/slide291.xml"/><Relationship Id="rId293" Type="http://schemas.openxmlformats.org/officeDocument/2006/relationships/slide" Target="slides/slide290.xml"/><Relationship Id="rId292" Type="http://schemas.openxmlformats.org/officeDocument/2006/relationships/slide" Target="slides/slide289.xml"/><Relationship Id="rId291" Type="http://schemas.openxmlformats.org/officeDocument/2006/relationships/slide" Target="slides/slide288.xml"/><Relationship Id="rId290" Type="http://schemas.openxmlformats.org/officeDocument/2006/relationships/slide" Target="slides/slide287.xml"/><Relationship Id="rId29" Type="http://schemas.openxmlformats.org/officeDocument/2006/relationships/slide" Target="slides/slide27.xml"/><Relationship Id="rId289" Type="http://schemas.openxmlformats.org/officeDocument/2006/relationships/slide" Target="slides/slide286.xml"/><Relationship Id="rId288" Type="http://schemas.openxmlformats.org/officeDocument/2006/relationships/slide" Target="slides/slide285.xml"/><Relationship Id="rId287" Type="http://schemas.openxmlformats.org/officeDocument/2006/relationships/slide" Target="slides/slide284.xml"/><Relationship Id="rId286" Type="http://schemas.openxmlformats.org/officeDocument/2006/relationships/slide" Target="slides/slide283.xml"/><Relationship Id="rId285" Type="http://schemas.openxmlformats.org/officeDocument/2006/relationships/slide" Target="slides/slide282.xml"/><Relationship Id="rId284" Type="http://schemas.openxmlformats.org/officeDocument/2006/relationships/slide" Target="slides/slide281.xml"/><Relationship Id="rId283" Type="http://schemas.openxmlformats.org/officeDocument/2006/relationships/slide" Target="slides/slide280.xml"/><Relationship Id="rId282" Type="http://schemas.openxmlformats.org/officeDocument/2006/relationships/slide" Target="slides/slide279.xml"/><Relationship Id="rId281" Type="http://schemas.openxmlformats.org/officeDocument/2006/relationships/slide" Target="slides/slide278.xml"/><Relationship Id="rId280" Type="http://schemas.openxmlformats.org/officeDocument/2006/relationships/slide" Target="slides/slide277.xml"/><Relationship Id="rId28" Type="http://schemas.openxmlformats.org/officeDocument/2006/relationships/slide" Target="slides/slide26.xml"/><Relationship Id="rId279" Type="http://schemas.openxmlformats.org/officeDocument/2006/relationships/slide" Target="slides/slide276.xml"/><Relationship Id="rId278" Type="http://schemas.openxmlformats.org/officeDocument/2006/relationships/slide" Target="slides/slide275.xml"/><Relationship Id="rId277" Type="http://schemas.openxmlformats.org/officeDocument/2006/relationships/slide" Target="slides/slide274.xml"/><Relationship Id="rId276" Type="http://schemas.openxmlformats.org/officeDocument/2006/relationships/slide" Target="slides/slide273.xml"/><Relationship Id="rId275" Type="http://schemas.openxmlformats.org/officeDocument/2006/relationships/slide" Target="slides/slide272.xml"/><Relationship Id="rId274" Type="http://schemas.openxmlformats.org/officeDocument/2006/relationships/slide" Target="slides/slide271.xml"/><Relationship Id="rId273" Type="http://schemas.openxmlformats.org/officeDocument/2006/relationships/slide" Target="slides/slide270.xml"/><Relationship Id="rId272" Type="http://schemas.openxmlformats.org/officeDocument/2006/relationships/slide" Target="slides/slide269.xml"/><Relationship Id="rId271" Type="http://schemas.openxmlformats.org/officeDocument/2006/relationships/slide" Target="slides/slide268.xml"/><Relationship Id="rId270" Type="http://schemas.openxmlformats.org/officeDocument/2006/relationships/slide" Target="slides/slide267.xml"/><Relationship Id="rId27" Type="http://schemas.openxmlformats.org/officeDocument/2006/relationships/slide" Target="slides/slide25.xml"/><Relationship Id="rId269" Type="http://schemas.openxmlformats.org/officeDocument/2006/relationships/slide" Target="slides/slide266.xml"/><Relationship Id="rId268" Type="http://schemas.openxmlformats.org/officeDocument/2006/relationships/slide" Target="slides/slide265.xml"/><Relationship Id="rId267" Type="http://schemas.openxmlformats.org/officeDocument/2006/relationships/slide" Target="slides/slide264.xml"/><Relationship Id="rId266" Type="http://schemas.openxmlformats.org/officeDocument/2006/relationships/slide" Target="slides/slide263.xml"/><Relationship Id="rId265" Type="http://schemas.openxmlformats.org/officeDocument/2006/relationships/slide" Target="slides/slide262.xml"/><Relationship Id="rId264" Type="http://schemas.openxmlformats.org/officeDocument/2006/relationships/slide" Target="slides/slide261.xml"/><Relationship Id="rId263" Type="http://schemas.openxmlformats.org/officeDocument/2006/relationships/slide" Target="slides/slide260.xml"/><Relationship Id="rId262" Type="http://schemas.openxmlformats.org/officeDocument/2006/relationships/slide" Target="slides/slide259.xml"/><Relationship Id="rId261" Type="http://schemas.openxmlformats.org/officeDocument/2006/relationships/slide" Target="slides/slide258.xml"/><Relationship Id="rId260" Type="http://schemas.openxmlformats.org/officeDocument/2006/relationships/slide" Target="slides/slide257.xml"/><Relationship Id="rId26" Type="http://schemas.openxmlformats.org/officeDocument/2006/relationships/slide" Target="slides/slide24.xml"/><Relationship Id="rId259" Type="http://schemas.openxmlformats.org/officeDocument/2006/relationships/slide" Target="slides/slide256.xml"/><Relationship Id="rId258" Type="http://schemas.openxmlformats.org/officeDocument/2006/relationships/slide" Target="slides/slide255.xml"/><Relationship Id="rId257" Type="http://schemas.openxmlformats.org/officeDocument/2006/relationships/slide" Target="slides/slide254.xml"/><Relationship Id="rId256" Type="http://schemas.openxmlformats.org/officeDocument/2006/relationships/slide" Target="slides/slide253.xml"/><Relationship Id="rId255" Type="http://schemas.openxmlformats.org/officeDocument/2006/relationships/slide" Target="slides/slide252.xml"/><Relationship Id="rId254" Type="http://schemas.openxmlformats.org/officeDocument/2006/relationships/slide" Target="slides/slide251.xml"/><Relationship Id="rId253" Type="http://schemas.openxmlformats.org/officeDocument/2006/relationships/slide" Target="slides/slide250.xml"/><Relationship Id="rId252" Type="http://schemas.openxmlformats.org/officeDocument/2006/relationships/slide" Target="slides/slide249.xml"/><Relationship Id="rId251" Type="http://schemas.openxmlformats.org/officeDocument/2006/relationships/slide" Target="slides/slide248.xml"/><Relationship Id="rId250" Type="http://schemas.openxmlformats.org/officeDocument/2006/relationships/slide" Target="slides/slide247.xml"/><Relationship Id="rId25" Type="http://schemas.openxmlformats.org/officeDocument/2006/relationships/slide" Target="slides/slide23.xml"/><Relationship Id="rId249" Type="http://schemas.openxmlformats.org/officeDocument/2006/relationships/slide" Target="slides/slide246.xml"/><Relationship Id="rId248" Type="http://schemas.openxmlformats.org/officeDocument/2006/relationships/slide" Target="slides/slide245.xml"/><Relationship Id="rId247" Type="http://schemas.openxmlformats.org/officeDocument/2006/relationships/slide" Target="slides/slide244.xml"/><Relationship Id="rId246" Type="http://schemas.openxmlformats.org/officeDocument/2006/relationships/slide" Target="slides/slide243.xml"/><Relationship Id="rId245" Type="http://schemas.openxmlformats.org/officeDocument/2006/relationships/slide" Target="slides/slide242.xml"/><Relationship Id="rId244" Type="http://schemas.openxmlformats.org/officeDocument/2006/relationships/slide" Target="slides/slide241.xml"/><Relationship Id="rId243" Type="http://schemas.openxmlformats.org/officeDocument/2006/relationships/slide" Target="slides/slide240.xml"/><Relationship Id="rId242" Type="http://schemas.openxmlformats.org/officeDocument/2006/relationships/slide" Target="slides/slide239.xml"/><Relationship Id="rId241" Type="http://schemas.openxmlformats.org/officeDocument/2006/relationships/slide" Target="slides/slide238.xml"/><Relationship Id="rId240" Type="http://schemas.openxmlformats.org/officeDocument/2006/relationships/slide" Target="slides/slide237.xml"/><Relationship Id="rId24" Type="http://schemas.openxmlformats.org/officeDocument/2006/relationships/slide" Target="slides/slide22.xml"/><Relationship Id="rId239" Type="http://schemas.openxmlformats.org/officeDocument/2006/relationships/slide" Target="slides/slide236.xml"/><Relationship Id="rId238" Type="http://schemas.openxmlformats.org/officeDocument/2006/relationships/slide" Target="slides/slide235.xml"/><Relationship Id="rId237" Type="http://schemas.openxmlformats.org/officeDocument/2006/relationships/slide" Target="slides/slide234.xml"/><Relationship Id="rId236" Type="http://schemas.openxmlformats.org/officeDocument/2006/relationships/slide" Target="slides/slide233.xml"/><Relationship Id="rId235" Type="http://schemas.openxmlformats.org/officeDocument/2006/relationships/slide" Target="slides/slide232.xml"/><Relationship Id="rId234" Type="http://schemas.openxmlformats.org/officeDocument/2006/relationships/slide" Target="slides/slide231.xml"/><Relationship Id="rId233" Type="http://schemas.openxmlformats.org/officeDocument/2006/relationships/slide" Target="slides/slide230.xml"/><Relationship Id="rId232" Type="http://schemas.openxmlformats.org/officeDocument/2006/relationships/slide" Target="slides/slide229.xml"/><Relationship Id="rId231" Type="http://schemas.openxmlformats.org/officeDocument/2006/relationships/slide" Target="slides/slide228.xml"/><Relationship Id="rId230" Type="http://schemas.openxmlformats.org/officeDocument/2006/relationships/slide" Target="slides/slide227.xml"/><Relationship Id="rId23" Type="http://schemas.openxmlformats.org/officeDocument/2006/relationships/slide" Target="slides/slide21.xml"/><Relationship Id="rId229" Type="http://schemas.openxmlformats.org/officeDocument/2006/relationships/slide" Target="slides/slide226.xml"/><Relationship Id="rId228" Type="http://schemas.openxmlformats.org/officeDocument/2006/relationships/slide" Target="slides/slide225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20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9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7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  <a:endParaRPr lang="en-GB"/>
          </a:p>
          <a:p>
            <a:r>
              <a:rPr lang="en-GB"/>
              <a:t>Date 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/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.png"/><Relationship Id="rId3" Type="http://schemas.openxmlformats.org/officeDocument/2006/relationships/image" Target="../media/image113.svg"/><Relationship Id="rId2" Type="http://schemas.openxmlformats.org/officeDocument/2006/relationships/image" Target="../media/image112.svg"/><Relationship Id="rId1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.png"/><Relationship Id="rId3" Type="http://schemas.openxmlformats.org/officeDocument/2006/relationships/image" Target="../media/image113.svg"/><Relationship Id="rId2" Type="http://schemas.openxmlformats.org/officeDocument/2006/relationships/image" Target="../media/image112.svg"/><Relationship Id="rId1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5" Type="http://schemas.openxmlformats.org/officeDocument/2006/relationships/image" Target="../media/image107.png"/><Relationship Id="rId4" Type="http://schemas.openxmlformats.org/officeDocument/2006/relationships/image" Target="../media/image21.png"/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3.png"/><Relationship Id="rId3" Type="http://schemas.openxmlformats.org/officeDocument/2006/relationships/image" Target="../media/image116.png"/><Relationship Id="rId2" Type="http://schemas.openxmlformats.org/officeDocument/2006/relationships/image" Target="../media/image115.svg"/><Relationship Id="rId1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8.png"/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0.pn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8.png"/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3.pn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4.pn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NODEIP:NODEPORT" TargetMode="External"/><Relationship Id="rId1" Type="http://schemas.openxmlformats.org/officeDocument/2006/relationships/image" Target="../media/image59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5.png"/><Relationship Id="rId7" Type="http://schemas.openxmlformats.org/officeDocument/2006/relationships/image" Target="../media/image43.png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27.png"/><Relationship Id="rId10" Type="http://schemas.openxmlformats.org/officeDocument/2006/relationships/image" Target="../media/image45.sv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41.png"/><Relationship Id="rId1" Type="http://schemas.openxmlformats.org/officeDocument/2006/relationships/image" Target="../media/image3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2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41.png"/><Relationship Id="rId1" Type="http://schemas.openxmlformats.org/officeDocument/2006/relationships/image" Target="../media/image3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3.png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46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45.svg"/><Relationship Id="rId10" Type="http://schemas.openxmlformats.org/officeDocument/2006/relationships/image" Target="../media/image44.png"/><Relationship Id="rId1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6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3.png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46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45.svg"/><Relationship Id="rId10" Type="http://schemas.openxmlformats.org/officeDocument/2006/relationships/image" Target="../media/image44.png"/><Relationship Id="rId1" Type="http://schemas.openxmlformats.org/officeDocument/2006/relationships/image" Target="../media/image3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0.svg"/><Relationship Id="rId3" Type="http://schemas.openxmlformats.org/officeDocument/2006/relationships/image" Target="../media/image139.png"/><Relationship Id="rId2" Type="http://schemas.openxmlformats.org/officeDocument/2006/relationships/image" Target="../media/image47.png"/><Relationship Id="rId1" Type="http://schemas.openxmlformats.org/officeDocument/2006/relationships/image" Target="../media/image11.png"/></Relationships>
</file>

<file path=ppt/slides/_rels/slide1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1" Type="http://schemas.openxmlformats.org/officeDocument/2006/relationships/image" Target="../media/image48.pn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2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47.png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50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1.png"/></Relationships>
</file>

<file path=ppt/slides/_rels/slide1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3.png"/></Relationships>
</file>

<file path=ppt/slides/_rels/slide1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1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47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png"/></Relationships>
</file>

<file path=ppt/slides/_rels/slide1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8.png"/><Relationship Id="rId12" Type="http://schemas.openxmlformats.org/officeDocument/2006/relationships/image" Target="../media/image48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9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2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163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2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4.png"/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2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36.pn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36.pn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2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163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4.png"/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6.png"/><Relationship Id="rId1" Type="http://schemas.openxmlformats.org/officeDocument/2006/relationships/image" Target="../media/image164.png"/></Relationships>
</file>

<file path=ppt/slides/_rels/slide2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163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0.png"/></Relationships>
</file>

<file path=ppt/slides/_rels/slide2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0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1" Type="http://schemas.openxmlformats.org/officeDocument/2006/relationships/image" Target="../media/image11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1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2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36.pn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4.png"/></Relationships>
</file>

<file path=ppt/slides/_rels/slide2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3.png"/><Relationship Id="rId7" Type="http://schemas.openxmlformats.org/officeDocument/2006/relationships/image" Target="../media/image176.svg"/><Relationship Id="rId6" Type="http://schemas.openxmlformats.org/officeDocument/2006/relationships/image" Target="../media/image175.png"/><Relationship Id="rId5" Type="http://schemas.openxmlformats.org/officeDocument/2006/relationships/image" Target="../media/image6.png"/><Relationship Id="rId4" Type="http://schemas.openxmlformats.org/officeDocument/2006/relationships/image" Target="../media/image51.png"/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60.png"/><Relationship Id="rId11" Type="http://schemas.openxmlformats.org/officeDocument/2006/relationships/image" Target="../media/image21.png"/><Relationship Id="rId10" Type="http://schemas.openxmlformats.org/officeDocument/2006/relationships/image" Target="../media/image33.png"/><Relationship Id="rId1" Type="http://schemas.openxmlformats.org/officeDocument/2006/relationships/image" Target="../media/image15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7.png"/></Relationships>
</file>

<file path=ppt/slides/_rels/slide2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0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8.png"/></Relationships>
</file>

<file path=ppt/slides/_rels/slide2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9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0.png"/></Relationships>
</file>

<file path=ppt/slides/_rels/slide2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0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3.png"/><Relationship Id="rId7" Type="http://schemas.openxmlformats.org/officeDocument/2006/relationships/image" Target="../media/image56.svg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1.png"/></Relationships>
</file>

<file path=ppt/slides/_rels/slide2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2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.png"/><Relationship Id="rId7" Type="http://schemas.openxmlformats.org/officeDocument/2006/relationships/image" Target="../media/image6.png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5.png"/><Relationship Id="rId1" Type="http://schemas.openxmlformats.org/officeDocument/2006/relationships/image" Target="../media/image33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45.svg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2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6.png"/></Relationships>
</file>

<file path=ppt/slides/_rels/slide2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7.png"/></Relationships>
</file>

<file path=ppt/slides/_rels/slide2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1.png"/></Relationships>
</file>

<file path=ppt/slides/_rels/slide2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2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2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5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8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1.png"/></Relationships>
</file>

<file path=ppt/slides/_rels/slide2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5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image" Target="../media/image21.png"/></Relationships>
</file>

<file path=ppt/slides/_rels/slide2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69.png"/><Relationship Id="rId1" Type="http://schemas.openxmlformats.org/officeDocument/2006/relationships/image" Target="../media/image33.png"/></Relationships>
</file>

<file path=ppt/slides/_rels/slide2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2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3.png"/><Relationship Id="rId7" Type="http://schemas.openxmlformats.org/officeDocument/2006/relationships/image" Target="../media/image56.svg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15.png"/></Relationships>
</file>

<file path=ppt/slides/_rels/slide2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5" Type="http://schemas.openxmlformats.org/officeDocument/2006/relationships/image" Target="../media/image64.png"/><Relationship Id="rId4" Type="http://schemas.openxmlformats.org/officeDocument/2006/relationships/image" Target="../media/image6.png"/><Relationship Id="rId3" Type="http://schemas.openxmlformats.org/officeDocument/2006/relationships/image" Target="../media/image208.png"/><Relationship Id="rId2" Type="http://schemas.openxmlformats.org/officeDocument/2006/relationships/image" Target="../media/image207.svg"/><Relationship Id="rId1" Type="http://schemas.openxmlformats.org/officeDocument/2006/relationships/image" Target="../media/image206.png"/></Relationships>
</file>

<file path=ppt/slides/_rels/slide2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hyperlink" Target="https://kubernetes.io/docs/api/" TargetMode="External"/><Relationship Id="rId15" Type="http://schemas.openxmlformats.org/officeDocument/2006/relationships/image" Target="../media/image71.svg"/><Relationship Id="rId14" Type="http://schemas.openxmlformats.org/officeDocument/2006/relationships/image" Target="../media/image52.png"/><Relationship Id="rId13" Type="http://schemas.openxmlformats.org/officeDocument/2006/relationships/image" Target="../media/image70.png"/><Relationship Id="rId12" Type="http://schemas.openxmlformats.org/officeDocument/2006/relationships/image" Target="../media/image64.png"/><Relationship Id="rId11" Type="http://schemas.openxmlformats.org/officeDocument/2006/relationships/image" Target="../media/image4.png"/><Relationship Id="rId10" Type="http://schemas.openxmlformats.org/officeDocument/2006/relationships/image" Target="../media/image69.png"/><Relationship Id="rId1" Type="http://schemas.openxmlformats.org/officeDocument/2006/relationships/image" Target="../media/image33.png"/></Relationships>
</file>

<file path=ppt/slides/_rels/slide2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2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3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59.png"/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58.png"/><Relationship Id="rId1" Type="http://schemas.openxmlformats.org/officeDocument/2006/relationships/image" Target="../media/image33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2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4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2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7.png"/></Relationships>
</file>

<file path=ppt/slides/_rels/slide2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2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205.png"/><Relationship Id="rId13" Type="http://schemas.openxmlformats.org/officeDocument/2006/relationships/image" Target="../media/image72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2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45.svg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2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1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2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3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4.png"/></Relationships>
</file>

<file path=ppt/slides/_rels/slide2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2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2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3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73.png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3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9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0.png"/></Relationships>
</file>

<file path=ppt/slides/_rels/slide3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1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3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4.png"/></Relationships>
</file>

<file path=ppt/slides/_rels/slide3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7.png"/></Relationships>
</file>

<file path=ppt/slides/_rels/slide3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9.png"/></Relationships>
</file>

<file path=ppt/slides/_rels/slide3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2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74.png"/><Relationship Id="rId13" Type="http://schemas.openxmlformats.org/officeDocument/2006/relationships/image" Target="../media/image205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4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0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1.png"/></Relationships>
</file>

<file path=ppt/slides/_rels/slide3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75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3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77.sv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33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2.png"/></Relationships>
</file>

<file path=ppt/slides/_rels/slide3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9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75.png"/><Relationship Id="rId1" Type="http://schemas.openxmlformats.org/officeDocument/2006/relationships/image" Target="../media/image21.png"/></Relationships>
</file>

<file path=ppt/slides/_rels/slide3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5.png"/></Relationships>
</file>

<file path=ppt/slides/_rels/slide3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image" Target="../media/image33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3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4.pn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3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75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5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5.png"/></Relationships>
</file>

<file path=ppt/slides/_rels/slide3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9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75.png"/><Relationship Id="rId1" Type="http://schemas.openxmlformats.org/officeDocument/2006/relationships/image" Target="../media/image21.png"/></Relationships>
</file>

<file path=ppt/slides/_rels/slide3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image" Target="../media/image33.png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81.svg"/><Relationship Id="rId6" Type="http://schemas.openxmlformats.org/officeDocument/2006/relationships/image" Target="../media/image80.png"/><Relationship Id="rId5" Type="http://schemas.openxmlformats.org/officeDocument/2006/relationships/image" Target="../media/image21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image" Target="../media/image33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6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6.png"/></Relationships>
</file>

<file path=ppt/slides/_rels/slide3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2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69.png"/><Relationship Id="rId1" Type="http://schemas.openxmlformats.org/officeDocument/2006/relationships/image" Target="../media/image33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7.png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image" Target="../media/image248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1.png"/></Relationships>
</file>

<file path=ppt/slides/_rels/slide3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21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2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hyperlink" Target="https://kubernetes.io/docs/api/" TargetMode="External"/><Relationship Id="rId15" Type="http://schemas.openxmlformats.org/officeDocument/2006/relationships/image" Target="../media/image71.svg"/><Relationship Id="rId14" Type="http://schemas.openxmlformats.org/officeDocument/2006/relationships/image" Target="../media/image52.png"/><Relationship Id="rId13" Type="http://schemas.openxmlformats.org/officeDocument/2006/relationships/image" Target="../media/image70.png"/><Relationship Id="rId12" Type="http://schemas.openxmlformats.org/officeDocument/2006/relationships/image" Target="../media/image64.png"/><Relationship Id="rId11" Type="http://schemas.openxmlformats.org/officeDocument/2006/relationships/image" Target="../media/image4.png"/><Relationship Id="rId10" Type="http://schemas.openxmlformats.org/officeDocument/2006/relationships/image" Target="../media/image69.png"/><Relationship Id="rId1" Type="http://schemas.openxmlformats.org/officeDocument/2006/relationships/image" Target="../media/image33.png"/></Relationships>
</file>

<file path=ppt/slides/_rels/slide3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21.pn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4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5.png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6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3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59.png"/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58.png"/><Relationship Id="rId1" Type="http://schemas.openxmlformats.org/officeDocument/2006/relationships/image" Target="../media/image33.png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0.png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1.png"/></Relationships>
</file>

<file path=ppt/slides/_rels/slide3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62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5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3.png"/></Relationships>
</file>

<file path=ppt/slides/_rels/slide3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4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5.png"/></Relationships>
</file>

<file path=ppt/slides/_rels/slide3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9.png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4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1.png"/><Relationship Id="rId7" Type="http://schemas.openxmlformats.org/officeDocument/2006/relationships/image" Target="../media/image33.png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6.png"/><Relationship Id="rId1" Type="http://schemas.openxmlformats.org/officeDocument/2006/relationships/image" Target="../media/image19.png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7.png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8.png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2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9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0.png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59.png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4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3" Type="http://schemas.openxmlformats.org/officeDocument/2006/relationships/image" Target="../media/image21.png"/><Relationship Id="rId2" Type="http://schemas.openxmlformats.org/officeDocument/2006/relationships/image" Target="../media/image271.svg"/><Relationship Id="rId1" Type="http://schemas.openxmlformats.org/officeDocument/2006/relationships/image" Target="../media/image86.png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3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12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74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3.png"/><Relationship Id="rId7" Type="http://schemas.openxmlformats.org/officeDocument/2006/relationships/image" Target="../media/image62.svg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77.sv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81.svg"/><Relationship Id="rId6" Type="http://schemas.openxmlformats.org/officeDocument/2006/relationships/image" Target="../media/image80.png"/><Relationship Id="rId5" Type="http://schemas.openxmlformats.org/officeDocument/2006/relationships/image" Target="../media/image21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4.png"/><Relationship Id="rId7" Type="http://schemas.openxmlformats.org/officeDocument/2006/relationships/image" Target="../media/image70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5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8.png"/><Relationship Id="rId1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53.svg"/><Relationship Id="rId7" Type="http://schemas.openxmlformats.org/officeDocument/2006/relationships/image" Target="../media/image5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8.png"/><Relationship Id="rId2" Type="http://schemas.openxmlformats.org/officeDocument/2006/relationships/image" Target="../media/image107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1.png"/><Relationship Id="rId1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88.png"/><Relationship Id="rId7" Type="http://schemas.openxmlformats.org/officeDocument/2006/relationships/image" Target="../media/image107.png"/><Relationship Id="rId6" Type="http://schemas.openxmlformats.org/officeDocument/2006/relationships/image" Target="../media/image21.png"/><Relationship Id="rId5" Type="http://schemas.openxmlformats.org/officeDocument/2006/relationships/image" Target="../media/image111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Google Kubernetes Engine (GKE)  - 75 Real-World Demos</a:t>
            </a:r>
            <a:endParaRPr lang="en-US" sz="4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  <a:endParaRPr lang="en-US"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are Kubernetes YAML Manifests organized 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582" y="1224131"/>
            <a:ext cx="6696838" cy="35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441" y="1224131"/>
            <a:ext cx="6929867" cy="60066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65760" y="4851699"/>
            <a:ext cx="6605195" cy="268941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Demo is very well </a:t>
            </a:r>
            <a:r>
              <a:rPr lang="en-US" sz="3000" dirty="0">
                <a:solidFill>
                  <a:srgbClr val="FFFF00"/>
                </a:solidFill>
              </a:rPr>
              <a:t>documented</a:t>
            </a:r>
            <a:r>
              <a:rPr lang="en-US" sz="3000" dirty="0"/>
              <a:t> in </a:t>
            </a:r>
            <a:r>
              <a:rPr lang="en-US" sz="3000" dirty="0">
                <a:solidFill>
                  <a:srgbClr val="FFFF00"/>
                </a:solidFill>
              </a:rPr>
              <a:t>GitHub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every file </a:t>
            </a:r>
            <a:r>
              <a:rPr lang="en-US" sz="3000" dirty="0"/>
              <a:t>used is organized in </a:t>
            </a:r>
            <a:r>
              <a:rPr lang="en-US" sz="3000" dirty="0">
                <a:solidFill>
                  <a:srgbClr val="FFFF00"/>
                </a:solidFill>
              </a:rPr>
              <a:t>sequential order </a:t>
            </a:r>
            <a:r>
              <a:rPr lang="en-US" sz="3000" dirty="0"/>
              <a:t>based on how </a:t>
            </a:r>
            <a:r>
              <a:rPr lang="en-US" sz="3000" dirty="0">
                <a:solidFill>
                  <a:srgbClr val="FFFF00"/>
                </a:solidFill>
              </a:rPr>
              <a:t>demo progresses</a:t>
            </a:r>
            <a:r>
              <a:rPr lang="en-US" sz="3000" dirty="0"/>
              <a:t>. 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/>
              <a:t>Kubernetes - Imperative &amp; Declarative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YAML &amp; </a:t>
            </a:r>
            <a:r>
              <a:rPr lang="en-IN" err="1"/>
              <a:t>kubectl</a:t>
            </a:r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kubectl</a:t>
            </a:r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Kubernetes Fundamentals</a:t>
            </a:r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Imperative</a:t>
            </a:r>
            <a:endParaRPr lang="en-US" sz="2600"/>
          </a:p>
        </p:txBody>
      </p:sp>
      <p:sp>
        <p:nvSpPr>
          <p:cNvPr id="42" name="Rectangle 41"/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Declarative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  <a:endParaRPr lang="en-US" sz="7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Demo-06</a:t>
            </a:r>
            <a:endParaRPr lang="en-US" sz="3000" b="1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  <a:endParaRPr lang="en-US" sz="30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461093" y="3313530"/>
            <a:ext cx="592623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11932506" y="561253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219838" y="598130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10881520" y="568549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11024823" y="1095597"/>
            <a:ext cx="1006998" cy="827590"/>
            <a:chOff x="853440" y="4579716"/>
            <a:chExt cx="1006998" cy="827590"/>
          </a:xfrm>
        </p:grpSpPr>
        <p:sp>
          <p:nvSpPr>
            <p:cNvPr id="177" name="Rectangle 17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97111" y="200884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Nginx Container </a:t>
            </a:r>
            <a:endParaRPr lang="en-IN"/>
          </a:p>
          <a:p>
            <a:pPr algn="ctr"/>
            <a:r>
              <a:rPr lang="en-IN"/>
              <a:t>Image</a:t>
            </a:r>
            <a:endParaRPr lang="en-IN"/>
          </a:p>
        </p:txBody>
      </p:sp>
      <p:sp>
        <p:nvSpPr>
          <p:cNvPr id="99" name="Rectangle 98"/>
          <p:cNvSpPr/>
          <p:nvPr/>
        </p:nvSpPr>
        <p:spPr>
          <a:xfrm>
            <a:off x="1156528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/>
          <p:cNvSpPr/>
          <p:nvPr/>
        </p:nvSpPr>
        <p:spPr>
          <a:xfrm>
            <a:off x="1197999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/>
          <p:cNvSpPr txBox="1"/>
          <p:nvPr/>
        </p:nvSpPr>
        <p:spPr>
          <a:xfrm>
            <a:off x="1245619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02" name="Group 101"/>
          <p:cNvGrpSpPr/>
          <p:nvPr/>
        </p:nvGrpSpPr>
        <p:grpSpPr>
          <a:xfrm>
            <a:off x="12321450" y="4274439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199651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827951" y="3654487"/>
            <a:ext cx="2517161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ectangle 119"/>
          <p:cNvSpPr/>
          <p:nvPr/>
        </p:nvSpPr>
        <p:spPr>
          <a:xfrm>
            <a:off x="9242667" y="391342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/>
          <p:cNvSpPr txBox="1"/>
          <p:nvPr/>
        </p:nvSpPr>
        <p:spPr>
          <a:xfrm>
            <a:off x="9718861" y="519848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22" name="Group 121"/>
          <p:cNvGrpSpPr/>
          <p:nvPr/>
        </p:nvGrpSpPr>
        <p:grpSpPr>
          <a:xfrm>
            <a:off x="9584120" y="4274439"/>
            <a:ext cx="1006998" cy="827590"/>
            <a:chOff x="853440" y="4579716"/>
            <a:chExt cx="1006998" cy="827590"/>
          </a:xfrm>
        </p:grpSpPr>
        <p:sp>
          <p:nvSpPr>
            <p:cNvPr id="123" name="Rectangle 12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9259183" y="562937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/>
              <a:t>With Kubernetes our core goal will be to </a:t>
            </a:r>
            <a:r>
              <a:rPr lang="en-IN">
                <a:solidFill>
                  <a:srgbClr val="0070C0"/>
                </a:solidFill>
              </a:rPr>
              <a:t>deploy our applications </a:t>
            </a:r>
            <a:r>
              <a:rPr lang="en-IN"/>
              <a:t>in the form of </a:t>
            </a:r>
            <a:r>
              <a:rPr lang="en-IN">
                <a:solidFill>
                  <a:srgbClr val="0070C0"/>
                </a:solidFill>
              </a:rPr>
              <a:t>containers</a:t>
            </a:r>
            <a:r>
              <a:rPr lang="en-IN"/>
              <a:t> on </a:t>
            </a:r>
            <a:r>
              <a:rPr lang="en-IN">
                <a:solidFill>
                  <a:srgbClr val="0070C0"/>
                </a:solidFill>
              </a:rPr>
              <a:t>worker nodes </a:t>
            </a:r>
            <a:r>
              <a:rPr lang="en-IN"/>
              <a:t>in a k8s cluster. </a:t>
            </a:r>
            <a:endParaRPr lang="en-IN"/>
          </a:p>
          <a:p>
            <a:r>
              <a:rPr lang="en-IN"/>
              <a:t>Kubernetes </a:t>
            </a:r>
            <a:r>
              <a:rPr lang="en-IN">
                <a:solidFill>
                  <a:srgbClr val="0070C0"/>
                </a:solidFill>
              </a:rPr>
              <a:t>does not </a:t>
            </a:r>
            <a:r>
              <a:rPr lang="en-IN"/>
              <a:t>deploy containers directly on the worker nodes.</a:t>
            </a:r>
            <a:endParaRPr lang="en-IN"/>
          </a:p>
          <a:p>
            <a:r>
              <a:rPr lang="en-IN"/>
              <a:t>Container is </a:t>
            </a:r>
            <a:r>
              <a:rPr lang="en-IN">
                <a:solidFill>
                  <a:srgbClr val="0070C0"/>
                </a:solidFill>
              </a:rPr>
              <a:t>encapsulated</a:t>
            </a:r>
            <a:r>
              <a:rPr lang="en-IN"/>
              <a:t> in to a Kubernetes Object named </a:t>
            </a:r>
            <a:r>
              <a:rPr lang="en-IN">
                <a:solidFill>
                  <a:srgbClr val="00B050"/>
                </a:solidFill>
              </a:rPr>
              <a:t>POD</a:t>
            </a:r>
            <a:r>
              <a:rPr lang="en-IN"/>
              <a:t>.</a:t>
            </a:r>
            <a:endParaRPr lang="en-IN"/>
          </a:p>
          <a:p>
            <a:r>
              <a:rPr lang="en-IN"/>
              <a:t>A POD is a </a:t>
            </a:r>
            <a:r>
              <a:rPr lang="en-IN">
                <a:solidFill>
                  <a:srgbClr val="0070C0"/>
                </a:solidFill>
              </a:rPr>
              <a:t>single instance </a:t>
            </a:r>
            <a:r>
              <a:rPr lang="en-IN"/>
              <a:t>of an application.</a:t>
            </a:r>
            <a:endParaRPr lang="en-IN"/>
          </a:p>
          <a:p>
            <a:r>
              <a:rPr lang="en-IN"/>
              <a:t>A POD is the </a:t>
            </a:r>
            <a:r>
              <a:rPr lang="en-IN">
                <a:solidFill>
                  <a:srgbClr val="0070C0"/>
                </a:solidFill>
              </a:rPr>
              <a:t>smallest object </a:t>
            </a:r>
            <a:r>
              <a:rPr lang="en-IN"/>
              <a:t>that we can create in Kubernetes. </a:t>
            </a:r>
            <a:endParaRPr lang="en-IN"/>
          </a:p>
          <a:p>
            <a:endParaRPr lang="en-IN"/>
          </a:p>
        </p:txBody>
      </p:sp>
      <p:pic>
        <p:nvPicPr>
          <p:cNvPr id="43" name="Google Shape;8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- POD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/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sp>
        <p:nvSpPr>
          <p:cNvPr id="85" name="TextBox 84"/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grpSp>
        <p:nvGrpSpPr>
          <p:cNvPr id="110" name="Group 109"/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/>
              <a:t>PODs generally have </a:t>
            </a:r>
            <a:r>
              <a:rPr lang="en-IN">
                <a:solidFill>
                  <a:srgbClr val="0070C0"/>
                </a:solidFill>
              </a:rPr>
              <a:t>one to one </a:t>
            </a:r>
            <a:r>
              <a:rPr lang="en-IN"/>
              <a:t>relationship with containers. </a:t>
            </a:r>
            <a:endParaRPr lang="en-IN"/>
          </a:p>
          <a:p>
            <a:r>
              <a:rPr lang="en-IN"/>
              <a:t>To scale up we </a:t>
            </a:r>
            <a:r>
              <a:rPr lang="en-IN">
                <a:solidFill>
                  <a:srgbClr val="0070C0"/>
                </a:solidFill>
              </a:rPr>
              <a:t>create</a:t>
            </a:r>
            <a:r>
              <a:rPr lang="en-IN"/>
              <a:t> new POD and to scale down we </a:t>
            </a:r>
            <a:r>
              <a:rPr lang="en-IN">
                <a:solidFill>
                  <a:srgbClr val="0070C0"/>
                </a:solidFill>
              </a:rPr>
              <a:t>delete</a:t>
            </a:r>
            <a:r>
              <a:rPr lang="en-IN"/>
              <a:t> the POD. </a:t>
            </a:r>
            <a:endParaRPr lang="en-IN"/>
          </a:p>
        </p:txBody>
      </p:sp>
      <p:sp>
        <p:nvSpPr>
          <p:cNvPr id="174" name="Rectangle 173"/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sp>
        <p:nvSpPr>
          <p:cNvPr id="184" name="Rectangle 183"/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/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/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87" name="Group 186"/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205" name="Graphic 20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/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80" name="Group 79"/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68" name="Google Shape;88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/>
              <a:t>Kubernetes – PODs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33197" y="709677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Kubernetes Cluster</a:t>
            </a:r>
            <a:endParaRPr lang="en-IN" b="1"/>
          </a:p>
        </p:txBody>
      </p:sp>
      <p:sp>
        <p:nvSpPr>
          <p:cNvPr id="142" name="Rectangle 141"/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TextBox 142"/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48" name="Group 147"/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 184"/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/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87" name="Group 186"/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205" name="Graphic 20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/>
          <p:cNvSpPr txBox="1"/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We </a:t>
            </a:r>
            <a:r>
              <a:rPr lang="en-IN">
                <a:solidFill>
                  <a:srgbClr val="0070C0"/>
                </a:solidFill>
              </a:rPr>
              <a:t>cannot have </a:t>
            </a:r>
            <a:r>
              <a:rPr lang="en-IN"/>
              <a:t>multiple containers of </a:t>
            </a:r>
            <a:r>
              <a:rPr lang="en-IN">
                <a:solidFill>
                  <a:srgbClr val="389954"/>
                </a:solidFill>
              </a:rPr>
              <a:t>same kind </a:t>
            </a:r>
            <a:r>
              <a:rPr lang="en-IN"/>
              <a:t>in a single POD. 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Example: </a:t>
            </a:r>
            <a:r>
              <a:rPr lang="en-IN"/>
              <a:t>Two NGINX containers in single POD serving same purpose is </a:t>
            </a:r>
            <a:r>
              <a:rPr lang="en-IN">
                <a:solidFill>
                  <a:srgbClr val="C00000"/>
                </a:solidFill>
              </a:rPr>
              <a:t>not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recommended</a:t>
            </a:r>
            <a:r>
              <a:rPr lang="en-IN"/>
              <a:t>. </a:t>
            </a:r>
            <a:endParaRPr lang="en-IN"/>
          </a:p>
        </p:txBody>
      </p:sp>
      <p:sp>
        <p:nvSpPr>
          <p:cNvPr id="80" name="Rectangle 79"/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/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82" name="Group 81"/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/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93" name="Group 92"/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77" name="Google Shape;88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/>
              <a:t>Kubernetes - Multi-Container Pods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grpSp>
        <p:nvGrpSpPr>
          <p:cNvPr id="102" name="Group 101"/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cxnSp>
        <p:nvCxnSpPr>
          <p:cNvPr id="10" name="Straight Arrow Connector 9"/>
          <p:cNvCxnSpPr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/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Speech Bubble: Rectangle 13"/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Helper </a:t>
            </a:r>
            <a:endParaRPr lang="en-IN"/>
          </a:p>
          <a:p>
            <a:r>
              <a:rPr lang="en-IN"/>
              <a:t>Containers</a:t>
            </a:r>
            <a:endParaRPr lang="en-IN"/>
          </a:p>
        </p:txBody>
      </p: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We can have multiple containers in a single POD, provided </a:t>
            </a:r>
            <a:r>
              <a:rPr lang="en-IN">
                <a:solidFill>
                  <a:srgbClr val="0070C0"/>
                </a:solidFill>
              </a:rPr>
              <a:t>they are not of same kind</a:t>
            </a:r>
            <a:r>
              <a:rPr lang="en-IN"/>
              <a:t>. 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Helper Containers (Side-car)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US">
                <a:solidFill>
                  <a:srgbClr val="C00000"/>
                </a:solidFill>
              </a:rPr>
              <a:t>Data Pullers: </a:t>
            </a:r>
            <a:r>
              <a:rPr lang="en-US"/>
              <a:t>Pull data required by Main Container</a:t>
            </a:r>
            <a:endParaRPr lang="en-US"/>
          </a:p>
          <a:p>
            <a:pPr lvl="1"/>
            <a:r>
              <a:rPr lang="en-US">
                <a:solidFill>
                  <a:srgbClr val="C00000"/>
                </a:solidFill>
              </a:rPr>
              <a:t>Data pushers: </a:t>
            </a:r>
            <a:r>
              <a:rPr lang="en-US"/>
              <a:t>Push data by collecting from main container (logs)</a:t>
            </a:r>
            <a:endParaRPr lang="en-US"/>
          </a:p>
          <a:p>
            <a:pPr lvl="1"/>
            <a:r>
              <a:rPr lang="en-US">
                <a:solidFill>
                  <a:srgbClr val="C00000"/>
                </a:solidFill>
              </a:rPr>
              <a:t>Proxies: </a:t>
            </a:r>
            <a:r>
              <a:rPr lang="en-US"/>
              <a:t>Writes static data to html files using Helper container and Reads using Main Container. </a:t>
            </a:r>
            <a:endParaRPr lang="en-US"/>
          </a:p>
          <a:p>
            <a:r>
              <a:rPr lang="en-US">
                <a:solidFill>
                  <a:srgbClr val="C00000"/>
                </a:solidFill>
              </a:rPr>
              <a:t>Communication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/>
              <a:t>The two containers can easily communicate with each other easily as they share same </a:t>
            </a:r>
            <a:r>
              <a:rPr lang="en-US">
                <a:solidFill>
                  <a:srgbClr val="0070C0"/>
                </a:solidFill>
              </a:rPr>
              <a:t>network space</a:t>
            </a:r>
            <a:r>
              <a:rPr lang="en-US"/>
              <a:t>.</a:t>
            </a:r>
            <a:endParaRPr lang="en-US"/>
          </a:p>
          <a:p>
            <a:pPr lvl="1"/>
            <a:r>
              <a:rPr lang="en-US"/>
              <a:t>They can also easily share </a:t>
            </a:r>
            <a:r>
              <a:rPr lang="en-US">
                <a:solidFill>
                  <a:srgbClr val="0070C0"/>
                </a:solidFill>
              </a:rPr>
              <a:t>same storage space</a:t>
            </a:r>
            <a:r>
              <a:rPr lang="en-US"/>
              <a:t>. </a:t>
            </a:r>
            <a:endParaRPr lang="en-US"/>
          </a:p>
          <a:p>
            <a:r>
              <a:rPr lang="en-US"/>
              <a:t>Multi-Container Pods is a </a:t>
            </a:r>
            <a:r>
              <a:rPr lang="en-US">
                <a:solidFill>
                  <a:srgbClr val="0070C0"/>
                </a:solidFill>
              </a:rPr>
              <a:t>rare use-case </a:t>
            </a:r>
            <a:r>
              <a:rPr lang="en-US"/>
              <a:t>and we will try to focus on core fundamentals. </a:t>
            </a:r>
            <a:endParaRPr lang="en-IN"/>
          </a:p>
        </p:txBody>
      </p:sp>
      <p:pic>
        <p:nvPicPr>
          <p:cNvPr id="31" name="Google Shape;8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01679" y="6771124"/>
            <a:ext cx="1021714" cy="9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3" y="1742560"/>
            <a:ext cx="4313536" cy="41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67530" y="3456880"/>
            <a:ext cx="7625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Kubernetes Pods Demo</a:t>
            </a:r>
            <a:endParaRPr lang="en-US" sz="6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75369" y="2755123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Services </a:t>
            </a:r>
            <a:endParaRPr lang="en-US" sz="7000" b="1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Load Balancer</a:t>
            </a:r>
            <a:endParaRPr lang="en-US" sz="7000" b="1">
              <a:solidFill>
                <a:srgbClr val="389954"/>
              </a:solidFill>
            </a:endParaRPr>
          </a:p>
        </p:txBody>
      </p:sp>
      <p:sp>
        <p:nvSpPr>
          <p:cNvPr id="14" name="Google Shape;280;p25"/>
          <p:cNvSpPr txBox="1"/>
          <p:nvPr/>
        </p:nvSpPr>
        <p:spPr>
          <a:xfrm>
            <a:off x="4493736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294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32884" y="971611"/>
            <a:ext cx="1014917" cy="8916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5;p25"/>
          <p:cNvSpPr txBox="1"/>
          <p:nvPr/>
        </p:nvSpPr>
        <p:spPr>
          <a:xfrm>
            <a:off x="6923261" y="2028202"/>
            <a:ext cx="1693214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6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292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23060" y="992903"/>
            <a:ext cx="1203419" cy="87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93691" y="992903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9268505" y="22152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  <a:endParaRPr lang="en-US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Kubernetes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ud Computing Services | Google Clou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373" y="213513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634377" y="5948624"/>
            <a:ext cx="3386029" cy="167504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56075" y="7100452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  <a:endParaRPr lang="en-US" sz="2800" b="1">
              <a:solidFill>
                <a:srgbClr val="0070C0"/>
              </a:solidFill>
            </a:endParaRPr>
          </a:p>
        </p:txBody>
      </p:sp>
      <p:pic>
        <p:nvPicPr>
          <p:cNvPr id="20" name="Google Shape;126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73878" y="6003279"/>
            <a:ext cx="1282642" cy="108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/>
              <a:t>Kubernetes Service - LoadBalancer</a:t>
            </a:r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041874" y="691435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GKE Cluster</a:t>
            </a:r>
            <a:endParaRPr lang="en-IN" b="1"/>
          </a:p>
        </p:txBody>
      </p:sp>
      <p:sp>
        <p:nvSpPr>
          <p:cNvPr id="34" name="TextBox 33"/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54" name="Group 53"/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1940276" y="6509029"/>
            <a:ext cx="1749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Worker Node</a:t>
            </a:r>
            <a:endParaRPr lang="en-IN" b="1"/>
          </a:p>
        </p:txBody>
      </p:sp>
      <p:sp>
        <p:nvSpPr>
          <p:cNvPr id="9" name="Rectangle 8"/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k8s Service</a:t>
            </a:r>
            <a:endParaRPr lang="en-US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  <a:endParaRPr lang="en-IN" dirty="0"/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 Service(Internal to k8s cluster)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NodePort</a:t>
            </a:r>
            <a:r>
              <a:rPr lang="en-IN" dirty="0"/>
              <a:t> Service (Internet + internal)</a:t>
            </a:r>
            <a:endParaRPr lang="en-IN" dirty="0"/>
          </a:p>
          <a:p>
            <a:pPr lvl="1"/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/>
              <a:t> Service (Internet + internal)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Ingress Service </a:t>
            </a:r>
            <a:r>
              <a:rPr lang="en-IN" dirty="0"/>
              <a:t>(Internet + internal)</a:t>
            </a:r>
            <a:endParaRPr lang="en-IN" dirty="0"/>
          </a:p>
          <a:p>
            <a:r>
              <a:rPr lang="en-IN" dirty="0" err="1">
                <a:solidFill>
                  <a:srgbClr val="C00000"/>
                </a:solidFill>
              </a:rPr>
              <a:t>LoadBalancer</a:t>
            </a:r>
            <a:r>
              <a:rPr lang="en-IN" dirty="0">
                <a:solidFill>
                  <a:srgbClr val="C00000"/>
                </a:solidFill>
              </a:rPr>
              <a:t> Service 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Google GKE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70C0"/>
                </a:solidFill>
              </a:rPr>
              <a:t>Kubernetes </a:t>
            </a:r>
            <a:r>
              <a:rPr lang="en-IN" dirty="0" err="1">
                <a:solidFill>
                  <a:srgbClr val="0070C0"/>
                </a:solidFill>
              </a:rPr>
              <a:t>LoadBalancer</a:t>
            </a:r>
            <a:r>
              <a:rPr lang="en-IN" dirty="0">
                <a:solidFill>
                  <a:srgbClr val="0070C0"/>
                </a:solidFill>
              </a:rPr>
              <a:t>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70C0"/>
                </a:solidFill>
              </a:rPr>
              <a:t>Google Cloud Load Balancer.</a:t>
            </a:r>
            <a:endParaRPr lang="en-IN" dirty="0">
              <a:solidFill>
                <a:srgbClr val="0070C0"/>
              </a:solidFill>
            </a:endParaRPr>
          </a:p>
          <a:p>
            <a:pPr lvl="1"/>
            <a:r>
              <a:rPr lang="en-IN" dirty="0"/>
              <a:t>When  we deploy k8s load balancer service in </a:t>
            </a:r>
            <a:r>
              <a:rPr lang="en-IN" dirty="0">
                <a:solidFill>
                  <a:srgbClr val="0070C0"/>
                </a:solidFill>
              </a:rPr>
              <a:t>GKE Cluster</a:t>
            </a:r>
            <a:r>
              <a:rPr lang="en-IN" dirty="0"/>
              <a:t>, the following will be created </a:t>
            </a:r>
            <a:endParaRPr lang="en-IN" dirty="0"/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Load Balancer</a:t>
            </a:r>
            <a:endParaRPr lang="en-IN" dirty="0">
              <a:solidFill>
                <a:srgbClr val="0070C0"/>
              </a:solidFill>
            </a:endParaRPr>
          </a:p>
          <a:p>
            <a:pPr lvl="2"/>
            <a:r>
              <a:rPr lang="en-IN" dirty="0">
                <a:solidFill>
                  <a:srgbClr val="0070C0"/>
                </a:solidFill>
              </a:rPr>
              <a:t>Google Cloud External IP</a:t>
            </a:r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targetPort</a:t>
            </a:r>
            <a:r>
              <a:rPr lang="en-US" sz="1600">
                <a:solidFill>
                  <a:schemeClr val="tx1"/>
                </a:solidFill>
              </a:rPr>
              <a:t>: 80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Port: 80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70C0"/>
              </a:solidFill>
            </a:endParaRPr>
          </a:p>
        </p:txBody>
      </p:sp>
      <p:pic>
        <p:nvPicPr>
          <p:cNvPr id="75" name="Graphic 7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94750" y="666324"/>
            <a:ext cx="1001412" cy="1001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56541" y="1489401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User</a:t>
            </a:r>
            <a:endParaRPr lang="en-US" b="1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/>
          <p:cNvCxnSpPr>
            <a:stCxn id="75" idx="3"/>
            <a:endCxn id="7" idx="1"/>
          </p:cNvCxnSpPr>
          <p:nvPr/>
        </p:nvCxnSpPr>
        <p:spPr>
          <a:xfrm>
            <a:off x="9296162" y="1167030"/>
            <a:ext cx="2196109" cy="3331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ular Callout 82"/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ClusterIP</a:t>
            </a:r>
            <a:r>
              <a:rPr lang="en-US" sz="1600"/>
              <a:t> Service Port</a:t>
            </a:r>
            <a:endParaRPr lang="en-US" sz="1600"/>
          </a:p>
        </p:txBody>
      </p:sp>
      <p:sp>
        <p:nvSpPr>
          <p:cNvPr id="86" name="Rectangular Callout 85"/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Container Port in a POD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9391912" y="890031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http://&lt;External-IP&gt;</a:t>
            </a:r>
            <a:endParaRPr lang="en-US" sz="1200"/>
          </a:p>
        </p:txBody>
      </p:sp>
      <p:sp>
        <p:nvSpPr>
          <p:cNvPr id="21" name="Rectangle 20"/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1923760" y="724444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00B0F0"/>
                </a:solidFill>
              </a:rPr>
              <a:t>Google Cloud</a:t>
            </a:r>
            <a:endParaRPr lang="en-IN">
              <a:solidFill>
                <a:srgbClr val="00B0F0"/>
              </a:solidFill>
            </a:endParaRPr>
          </a:p>
        </p:txBody>
      </p:sp>
      <p:cxnSp>
        <p:nvCxnSpPr>
          <p:cNvPr id="49" name="Elbow Connector 48"/>
          <p:cNvCxnSpPr>
            <a:stCxn id="6" idx="2"/>
            <a:endCxn id="9" idx="0"/>
          </p:cNvCxnSpPr>
          <p:nvPr/>
        </p:nvCxnSpPr>
        <p:spPr>
          <a:xfrm rot="5400000">
            <a:off x="12735472" y="1563408"/>
            <a:ext cx="933333" cy="866852"/>
          </a:xfrm>
          <a:prstGeom prst="bentConnector3">
            <a:avLst>
              <a:gd name="adj1" fmla="val 108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454" y="870514"/>
            <a:ext cx="908219" cy="659654"/>
          </a:xfrm>
          <a:prstGeom prst="rect">
            <a:avLst/>
          </a:prstGeom>
        </p:spPr>
      </p:pic>
      <p:pic>
        <p:nvPicPr>
          <p:cNvPr id="7" name="Google Shape;294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492271" y="870514"/>
            <a:ext cx="658599" cy="659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1088156" y="601027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External IP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12673342" y="608608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Cloud Load Balancer</a:t>
            </a:r>
            <a:endParaRPr lang="en-US" sz="1600"/>
          </a:p>
        </p:txBody>
      </p:sp>
      <p:cxnSp>
        <p:nvCxnSpPr>
          <p:cNvPr id="27" name="Straight Arrow Connector 26"/>
          <p:cNvCxnSpPr>
            <a:stCxn id="7" idx="3"/>
            <a:endCxn id="6" idx="1"/>
          </p:cNvCxnSpPr>
          <p:nvPr/>
        </p:nvCxnSpPr>
        <p:spPr>
          <a:xfrm>
            <a:off x="12150870" y="1200341"/>
            <a:ext cx="103058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83" grpId="0" animBg="1"/>
      <p:bldP spid="86" grpId="0" animBg="1"/>
      <p:bldP spid="26" grpId="0"/>
      <p:bldP spid="21" grpId="0" animBg="1"/>
      <p:bldP spid="59" grpId="0"/>
      <p:bldP spid="10" grpId="0"/>
      <p:bldP spid="1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819964" y="2764585"/>
            <a:ext cx="7315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  <a:endParaRPr lang="en-US" sz="6000" b="1" dirty="0">
              <a:solidFill>
                <a:srgbClr val="C00000"/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Load Balancer Service </a:t>
            </a:r>
            <a:endParaRPr lang="en-US" sz="6000" b="1" dirty="0">
              <a:solidFill>
                <a:srgbClr val="C00000"/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&amp; Pods Demo</a:t>
            </a:r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33" y="1041400"/>
            <a:ext cx="48006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2433" y="1622266"/>
          <a:ext cx="1398470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/>
                <a:gridCol w="88672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  <a:endParaRPr lang="en-US" dirty="0"/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  <a:endParaRPr lang="en-US" dirty="0"/>
                    </a:p>
                  </a:txBody>
                  <a:tcPr>
                    <a:solidFill>
                      <a:srgbClr val="9B072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-engine/tree/main/course-presentation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 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/docker-fundamentals/tree/master/</a:t>
                      </a:r>
                      <a:r>
                        <a:rPr lang="en-US" dirty="0" err="1"/>
                        <a:t>otherfiles</a:t>
                      </a:r>
                      <a:r>
                        <a:rPr lang="en-US" dirty="0"/>
                        <a:t>/presentation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400+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architectures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  <a:endParaRPr lang="en-US" sz="3000" dirty="0"/>
          </a:p>
        </p:txBody>
      </p:sp>
      <p:pic>
        <p:nvPicPr>
          <p:cNvPr id="7" name="Graphic 6" descr="Presentation with bar cha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3" name="Google Shape;92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Demo-07</a:t>
            </a:r>
            <a:endParaRPr lang="en-US" sz="3000" b="1"/>
          </a:p>
        </p:txBody>
      </p:sp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  <a:endParaRPr lang="en-US" sz="3000" b="1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ReplicaSet</a:t>
            </a:r>
            <a:endParaRPr lang="en-US"/>
          </a:p>
        </p:txBody>
      </p:sp>
      <p:pic>
        <p:nvPicPr>
          <p:cNvPr id="3" name="Google Shape;92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76639" y="3261585"/>
            <a:ext cx="2077122" cy="179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429393" y="505742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7689" y="1636889"/>
            <a:ext cx="4831644" cy="1624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High Availability</a:t>
            </a:r>
            <a:endParaRPr lang="en-US" sz="4000"/>
          </a:p>
        </p:txBody>
      </p:sp>
      <p:sp>
        <p:nvSpPr>
          <p:cNvPr id="12" name="Oval 11"/>
          <p:cNvSpPr/>
          <p:nvPr/>
        </p:nvSpPr>
        <p:spPr>
          <a:xfrm>
            <a:off x="417689" y="5367867"/>
            <a:ext cx="4831644" cy="162469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Scaling</a:t>
            </a:r>
            <a:endParaRPr lang="en-US" sz="4000"/>
          </a:p>
        </p:txBody>
      </p:sp>
      <p:sp>
        <p:nvSpPr>
          <p:cNvPr id="13" name="Oval 12"/>
          <p:cNvSpPr/>
          <p:nvPr/>
        </p:nvSpPr>
        <p:spPr>
          <a:xfrm>
            <a:off x="9510889" y="1636889"/>
            <a:ext cx="4831644" cy="162469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Load Balancing</a:t>
            </a:r>
            <a:endParaRPr lang="en-US" sz="4000"/>
          </a:p>
        </p:txBody>
      </p:sp>
      <p:sp>
        <p:nvSpPr>
          <p:cNvPr id="14" name="Oval 13"/>
          <p:cNvSpPr/>
          <p:nvPr/>
        </p:nvSpPr>
        <p:spPr>
          <a:xfrm>
            <a:off x="9510889" y="5367867"/>
            <a:ext cx="4831644" cy="162469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Labels &amp; Selectors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/>
              <a:t>A </a:t>
            </a:r>
            <a:r>
              <a:rPr lang="en-IN" err="1"/>
              <a:t>ReplicaSet’s</a:t>
            </a:r>
            <a:r>
              <a:rPr lang="en-IN"/>
              <a:t> purpose is to maintain a </a:t>
            </a:r>
            <a:r>
              <a:rPr lang="en-IN">
                <a:solidFill>
                  <a:srgbClr val="0070C0"/>
                </a:solidFill>
              </a:rPr>
              <a:t>stable set of replica Pods </a:t>
            </a:r>
            <a:r>
              <a:rPr lang="en-IN"/>
              <a:t>running at any given time.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42" name="Group 41"/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52" name="Group 51"/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64" name="Group 63"/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Content Placeholder 2"/>
          <p:cNvSpPr txBox="1"/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If our </a:t>
            </a:r>
            <a:r>
              <a:rPr lang="en-IN">
                <a:solidFill>
                  <a:srgbClr val="0070C0"/>
                </a:solidFill>
              </a:rPr>
              <a:t>application crashes (any pod dies), </a:t>
            </a:r>
            <a:r>
              <a:rPr lang="en-IN" err="1"/>
              <a:t>replicaset</a:t>
            </a:r>
            <a:r>
              <a:rPr lang="en-IN"/>
              <a:t> will </a:t>
            </a:r>
            <a:r>
              <a:rPr lang="en-IN">
                <a:solidFill>
                  <a:srgbClr val="00B050"/>
                </a:solidFill>
              </a:rPr>
              <a:t>recreate</a:t>
            </a:r>
            <a:r>
              <a:rPr lang="en-IN"/>
              <a:t> the pod immediately to ensure the configured number of pods running at any given time. </a:t>
            </a:r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Reliability</a:t>
            </a:r>
            <a:endParaRPr lang="en-US" sz="3000"/>
          </a:p>
          <a:p>
            <a:pPr algn="ctr"/>
            <a:r>
              <a:rPr lang="en-US" sz="3000"/>
              <a:t>Or </a:t>
            </a:r>
            <a:endParaRPr lang="en-US" sz="3000"/>
          </a:p>
          <a:p>
            <a:pPr algn="ctr"/>
            <a:r>
              <a:rPr lang="en-US" sz="3000"/>
              <a:t>High Availability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/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64" name="Group 63"/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86" name="Group 85"/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/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96" name="Group 95"/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/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06" name="Group 105"/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/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Load Balancing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  <a:endParaRPr lang="en-IN" dirty="0"/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/>
              <a:t>Kubernetes - ReplicaSet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/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64" name="Group 63"/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86" name="Group 85"/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/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96" name="Group 95"/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/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06" name="Group 105"/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/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Scaling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  <a:endParaRPr lang="en-IN" dirty="0"/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01059" y="2819071"/>
            <a:ext cx="5583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  <a:endParaRPr lang="en-US" sz="6000" b="1" dirty="0">
              <a:solidFill>
                <a:srgbClr val="C00000"/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ReplicaSet Demo</a:t>
            </a:r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563" y="1826103"/>
            <a:ext cx="4565166" cy="392492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01601" y="6953569"/>
            <a:ext cx="3596191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Demo-08 to 11</a:t>
            </a:r>
            <a:endParaRPr lang="en-US" sz="3000" b="1"/>
          </a:p>
        </p:txBody>
      </p:sp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  <a:endParaRPr lang="en-US" sz="2800" b="1">
              <a:solidFill>
                <a:srgbClr val="0070C0"/>
              </a:solidFill>
            </a:endParaRPr>
          </a:p>
        </p:txBody>
      </p:sp>
      <p:pic>
        <p:nvPicPr>
          <p:cNvPr id="4" name="Google Shape;89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  <a:endParaRPr lang="en-US" sz="3000" b="1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/>
              <a:t>Kubernetes - Deployment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- 1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Kubernetes Cluster</a:t>
            </a:r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/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Worker Node - 2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/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/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/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39" name="Group 138"/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TextBox 147"/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49" name="Group 148"/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/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59" name="Group 158"/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TextBox 167"/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POD</a:t>
            </a:r>
            <a:endParaRPr lang="en-IN"/>
          </a:p>
        </p:txBody>
      </p:sp>
      <p:grpSp>
        <p:nvGrpSpPr>
          <p:cNvPr id="169" name="Group 168"/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err="1"/>
              <a:t>ReplicaSet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Deployment</a:t>
            </a:r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</a:t>
            </a:r>
            <a:endParaRPr lang="en-US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/>
          <p:cNvCxnSpPr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/>
              <a:t>Kubernetes - Deployment Usecases</a:t>
            </a:r>
            <a:endParaRPr lang="en-US"/>
          </a:p>
        </p:txBody>
      </p:sp>
      <p:pic>
        <p:nvPicPr>
          <p:cNvPr id="3" name="Google Shape;89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20128" y="3225997"/>
            <a:ext cx="2190146" cy="177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518829" y="5003602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1255" y="1512711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Create</a:t>
            </a:r>
            <a:r>
              <a:rPr lang="en-US" sz="3000" dirty="0"/>
              <a:t> a Deployment to rollout a ReplicaSet</a:t>
            </a:r>
            <a:endParaRPr lang="en-US" sz="3000" dirty="0"/>
          </a:p>
        </p:txBody>
      </p:sp>
      <p:sp>
        <p:nvSpPr>
          <p:cNvPr id="18" name="Rounded Rectangle 17"/>
          <p:cNvSpPr/>
          <p:nvPr/>
        </p:nvSpPr>
        <p:spPr>
          <a:xfrm>
            <a:off x="51255" y="3019778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Update</a:t>
            </a:r>
            <a:r>
              <a:rPr lang="en-US" sz="3000" dirty="0"/>
              <a:t> Deployment</a:t>
            </a:r>
            <a:endParaRPr lang="en-US" sz="3000" dirty="0"/>
          </a:p>
        </p:txBody>
      </p:sp>
      <p:sp>
        <p:nvSpPr>
          <p:cNvPr id="22" name="Rounded Rectangle 21"/>
          <p:cNvSpPr/>
          <p:nvPr/>
        </p:nvSpPr>
        <p:spPr>
          <a:xfrm>
            <a:off x="51255" y="4526845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Roll back </a:t>
            </a:r>
            <a:r>
              <a:rPr lang="en-US" sz="3000" dirty="0"/>
              <a:t>to an earlier Deployment revision</a:t>
            </a:r>
            <a:endParaRPr lang="en-US" sz="3000" dirty="0"/>
          </a:p>
        </p:txBody>
      </p:sp>
      <p:sp>
        <p:nvSpPr>
          <p:cNvPr id="24" name="Rounded Rectangle 23"/>
          <p:cNvSpPr/>
          <p:nvPr/>
        </p:nvSpPr>
        <p:spPr>
          <a:xfrm>
            <a:off x="51255" y="6033912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Scale up </a:t>
            </a:r>
            <a:r>
              <a:rPr lang="en-US" sz="3000" dirty="0"/>
              <a:t>the Deployment to facilitate more load</a:t>
            </a:r>
            <a:endParaRPr lang="en-US" sz="3000" dirty="0"/>
          </a:p>
        </p:txBody>
      </p:sp>
      <p:sp>
        <p:nvSpPr>
          <p:cNvPr id="26" name="Rounded Rectangle 25"/>
          <p:cNvSpPr/>
          <p:nvPr/>
        </p:nvSpPr>
        <p:spPr>
          <a:xfrm>
            <a:off x="9889068" y="1512711"/>
            <a:ext cx="461715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Pausing and Resuming </a:t>
            </a:r>
            <a:r>
              <a:rPr lang="en-US" sz="3000" dirty="0"/>
              <a:t>Deployment</a:t>
            </a:r>
            <a:endParaRPr lang="en-US" sz="3000" dirty="0"/>
          </a:p>
        </p:txBody>
      </p:sp>
      <p:sp>
        <p:nvSpPr>
          <p:cNvPr id="28" name="Rounded Rectangle 27"/>
          <p:cNvSpPr/>
          <p:nvPr/>
        </p:nvSpPr>
        <p:spPr>
          <a:xfrm>
            <a:off x="9889068" y="3019778"/>
            <a:ext cx="4617155" cy="10385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Use the </a:t>
            </a:r>
            <a:r>
              <a:rPr lang="en-US" sz="3000" dirty="0">
                <a:solidFill>
                  <a:srgbClr val="FFFF00"/>
                </a:solidFill>
              </a:rPr>
              <a:t>Status</a:t>
            </a:r>
            <a:r>
              <a:rPr lang="en-US" sz="3000" dirty="0"/>
              <a:t> of the Deployment</a:t>
            </a:r>
            <a:endParaRPr lang="en-US" sz="3000" dirty="0"/>
          </a:p>
        </p:txBody>
      </p:sp>
      <p:sp>
        <p:nvSpPr>
          <p:cNvPr id="29" name="Rounded Rectangle 28"/>
          <p:cNvSpPr/>
          <p:nvPr/>
        </p:nvSpPr>
        <p:spPr>
          <a:xfrm>
            <a:off x="9889068" y="4526845"/>
            <a:ext cx="4617155" cy="1038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Cleanup</a:t>
            </a:r>
            <a:r>
              <a:rPr lang="en-US" sz="3000" dirty="0"/>
              <a:t> Older </a:t>
            </a:r>
            <a:r>
              <a:rPr lang="en-US" sz="3000" dirty="0" err="1"/>
              <a:t>ReplicaSets</a:t>
            </a:r>
            <a:r>
              <a:rPr lang="en-US" sz="3000" dirty="0"/>
              <a:t> in a Deployment</a:t>
            </a:r>
            <a:endParaRPr lang="en-US" sz="3000" dirty="0"/>
          </a:p>
        </p:txBody>
      </p:sp>
      <p:sp>
        <p:nvSpPr>
          <p:cNvPr id="31" name="Rounded Rectangle 30"/>
          <p:cNvSpPr/>
          <p:nvPr/>
        </p:nvSpPr>
        <p:spPr>
          <a:xfrm>
            <a:off x="9889068" y="6033912"/>
            <a:ext cx="4617155" cy="1038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Canary</a:t>
            </a:r>
            <a:r>
              <a:rPr lang="en-US" sz="3000" dirty="0"/>
              <a:t> Deployments</a:t>
            </a:r>
            <a:endParaRPr lang="en-US" sz="3000" dirty="0"/>
          </a:p>
        </p:txBody>
      </p:sp>
      <p:sp>
        <p:nvSpPr>
          <p:cNvPr id="5" name="Oval 4"/>
          <p:cNvSpPr/>
          <p:nvPr/>
        </p:nvSpPr>
        <p:spPr>
          <a:xfrm>
            <a:off x="4741332" y="1614311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  <a:endParaRPr lang="en-US" sz="3000" b="1"/>
          </a:p>
        </p:txBody>
      </p:sp>
      <p:sp>
        <p:nvSpPr>
          <p:cNvPr id="6" name="Oval 5"/>
          <p:cNvSpPr/>
          <p:nvPr/>
        </p:nvSpPr>
        <p:spPr>
          <a:xfrm>
            <a:off x="4763908" y="3160889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  <a:endParaRPr lang="en-US" sz="3000" b="1"/>
          </a:p>
        </p:txBody>
      </p:sp>
      <p:sp>
        <p:nvSpPr>
          <p:cNvPr id="7" name="Oval 6"/>
          <p:cNvSpPr/>
          <p:nvPr/>
        </p:nvSpPr>
        <p:spPr>
          <a:xfrm>
            <a:off x="4735233" y="4707467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  <a:endParaRPr lang="en-US" sz="3000" b="1"/>
          </a:p>
        </p:txBody>
      </p:sp>
      <p:sp>
        <p:nvSpPr>
          <p:cNvPr id="8" name="Oval 7"/>
          <p:cNvSpPr/>
          <p:nvPr/>
        </p:nvSpPr>
        <p:spPr>
          <a:xfrm>
            <a:off x="4757809" y="6254045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4</a:t>
            </a:r>
            <a:endParaRPr lang="en-US" sz="3000" b="1"/>
          </a:p>
        </p:txBody>
      </p:sp>
      <p:sp>
        <p:nvSpPr>
          <p:cNvPr id="9" name="Oval 8"/>
          <p:cNvSpPr/>
          <p:nvPr/>
        </p:nvSpPr>
        <p:spPr>
          <a:xfrm>
            <a:off x="8873978" y="1614311"/>
            <a:ext cx="948267" cy="75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5</a:t>
            </a:r>
            <a:endParaRPr lang="en-US" sz="3000" b="1"/>
          </a:p>
        </p:txBody>
      </p:sp>
      <p:sp>
        <p:nvSpPr>
          <p:cNvPr id="10" name="Oval 9"/>
          <p:cNvSpPr/>
          <p:nvPr/>
        </p:nvSpPr>
        <p:spPr>
          <a:xfrm>
            <a:off x="8896554" y="3160889"/>
            <a:ext cx="948267" cy="7563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6</a:t>
            </a:r>
            <a:endParaRPr lang="en-US" sz="3000" b="1"/>
          </a:p>
        </p:txBody>
      </p:sp>
      <p:sp>
        <p:nvSpPr>
          <p:cNvPr id="11" name="Oval 10"/>
          <p:cNvSpPr/>
          <p:nvPr/>
        </p:nvSpPr>
        <p:spPr>
          <a:xfrm>
            <a:off x="8867879" y="4707467"/>
            <a:ext cx="948267" cy="7563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7</a:t>
            </a:r>
            <a:endParaRPr lang="en-US" sz="3000" b="1"/>
          </a:p>
        </p:txBody>
      </p:sp>
      <p:sp>
        <p:nvSpPr>
          <p:cNvPr id="12" name="Oval 11"/>
          <p:cNvSpPr/>
          <p:nvPr/>
        </p:nvSpPr>
        <p:spPr>
          <a:xfrm>
            <a:off x="8890455" y="6254045"/>
            <a:ext cx="948267" cy="7563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8</a:t>
            </a:r>
            <a:endParaRPr lang="en-US" sz="3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389372" y="2819071"/>
            <a:ext cx="6206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Kubernetes </a:t>
            </a:r>
            <a:endParaRPr lang="en-US" sz="6000" b="1" dirty="0">
              <a:solidFill>
                <a:srgbClr val="C00000"/>
              </a:solidFill>
            </a:endParaRPr>
          </a:p>
          <a:p>
            <a:pPr algn="ctr"/>
            <a:r>
              <a:rPr lang="en-US" sz="6000" b="1" dirty="0">
                <a:solidFill>
                  <a:srgbClr val="C00000"/>
                </a:solidFill>
              </a:rPr>
              <a:t>Deployment Demo</a:t>
            </a:r>
            <a:endParaRPr lang="en-US" sz="6000" b="1" dirty="0">
              <a:solidFill>
                <a:srgbClr val="C00000"/>
              </a:solidFill>
            </a:endParaRPr>
          </a:p>
        </p:txBody>
      </p:sp>
      <p:pic>
        <p:nvPicPr>
          <p:cNvPr id="3" name="Google Shape;89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3190" y="2025727"/>
            <a:ext cx="4250452" cy="352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  <p:sp>
        <p:nvSpPr>
          <p:cNvPr id="43" name="Rectangle 42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45" name="TextBox 44"/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  <a:endParaRPr lang="en-US" sz="2800" b="1">
              <a:solidFill>
                <a:srgbClr val="0070C0"/>
              </a:solidFill>
            </a:endParaRPr>
          </a:p>
        </p:txBody>
      </p:sp>
      <p:pic>
        <p:nvPicPr>
          <p:cNvPr id="3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Demo-12</a:t>
            </a:r>
            <a:endParaRPr lang="en-US" sz="3000" b="1"/>
          </a:p>
        </p:txBody>
      </p:sp>
      <p:sp>
        <p:nvSpPr>
          <p:cNvPr id="11" name="Oval 10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Imperative</a:t>
            </a:r>
            <a:endParaRPr lang="en-US" sz="30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  <a:endParaRPr lang="en-US"/>
          </a:p>
        </p:txBody>
      </p:sp>
      <p:pic>
        <p:nvPicPr>
          <p:cNvPr id="5" name="Google Shape;1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61779" y="2684897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871251" y="5211487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35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ClusterIP Service</a:t>
            </a:r>
            <a:endParaRPr lang="en-US" sz="3600"/>
          </a:p>
        </p:txBody>
      </p:sp>
      <p:sp>
        <p:nvSpPr>
          <p:cNvPr id="19" name="Oval 18"/>
          <p:cNvSpPr/>
          <p:nvPr/>
        </p:nvSpPr>
        <p:spPr>
          <a:xfrm>
            <a:off x="2935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NodePort Service</a:t>
            </a:r>
            <a:endParaRPr lang="en-US" sz="3600"/>
          </a:p>
        </p:txBody>
      </p:sp>
      <p:sp>
        <p:nvSpPr>
          <p:cNvPr id="20" name="Oval 19"/>
          <p:cNvSpPr/>
          <p:nvPr/>
        </p:nvSpPr>
        <p:spPr>
          <a:xfrm>
            <a:off x="9285111" y="1354667"/>
            <a:ext cx="5170311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LoadBalancer</a:t>
            </a:r>
            <a:endParaRPr lang="en-US" sz="3600"/>
          </a:p>
        </p:txBody>
      </p:sp>
      <p:sp>
        <p:nvSpPr>
          <p:cNvPr id="21" name="Oval 20"/>
          <p:cNvSpPr/>
          <p:nvPr/>
        </p:nvSpPr>
        <p:spPr>
          <a:xfrm>
            <a:off x="9285111" y="3524637"/>
            <a:ext cx="5170311" cy="15352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ExternalName Service</a:t>
            </a:r>
            <a:endParaRPr lang="en-US" sz="3600"/>
          </a:p>
        </p:txBody>
      </p:sp>
      <p:sp>
        <p:nvSpPr>
          <p:cNvPr id="22" name="Oval 21"/>
          <p:cNvSpPr/>
          <p:nvPr/>
        </p:nvSpPr>
        <p:spPr>
          <a:xfrm>
            <a:off x="2935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Headless Service</a:t>
            </a:r>
            <a:endParaRPr lang="en-US" sz="3600"/>
          </a:p>
        </p:txBody>
      </p:sp>
      <p:sp>
        <p:nvSpPr>
          <p:cNvPr id="23" name="Oval 22"/>
          <p:cNvSpPr/>
          <p:nvPr/>
        </p:nvSpPr>
        <p:spPr>
          <a:xfrm>
            <a:off x="9285111" y="5892232"/>
            <a:ext cx="5170311" cy="15352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Ingress Service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98113"/>
            <a:ext cx="12618720" cy="1188851"/>
          </a:xfrm>
        </p:spPr>
        <p:txBody>
          <a:bodyPr/>
          <a:lstStyle/>
          <a:p>
            <a:r>
              <a:rPr lang="en-US"/>
              <a:t>Kubernetes - Services</a:t>
            </a:r>
            <a:endParaRPr lang="en-US"/>
          </a:p>
        </p:txBody>
      </p:sp>
      <p:pic>
        <p:nvPicPr>
          <p:cNvPr id="5" name="Google Shape;1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04113" y="2897196"/>
            <a:ext cx="2825374" cy="2526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913585" y="5423786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7376" y="881598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Cluster IP (default): </a:t>
            </a:r>
            <a:r>
              <a:rPr lang="en-US" sz="2600"/>
              <a:t>Used for </a:t>
            </a:r>
            <a:r>
              <a:rPr lang="en-US" sz="2600">
                <a:solidFill>
                  <a:srgbClr val="FFFF00"/>
                </a:solidFill>
              </a:rPr>
              <a:t>internal communication </a:t>
            </a:r>
            <a:r>
              <a:rPr lang="en-US" sz="2600"/>
              <a:t>between applications inside k8s cluster  with a stable Internal IP</a:t>
            </a:r>
            <a:endParaRPr lang="en-US" sz="2600"/>
          </a:p>
        </p:txBody>
      </p:sp>
      <p:sp>
        <p:nvSpPr>
          <p:cNvPr id="8" name="Rounded Rectangle 7"/>
          <p:cNvSpPr/>
          <p:nvPr/>
        </p:nvSpPr>
        <p:spPr>
          <a:xfrm>
            <a:off x="282221" y="3249264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NodePort: </a:t>
            </a:r>
            <a:r>
              <a:rPr lang="en-IN" sz="2600" b="1"/>
              <a:t> </a:t>
            </a:r>
            <a:r>
              <a:rPr lang="en-IN" sz="2600"/>
              <a:t>Clients send requests to the IP address of a </a:t>
            </a:r>
            <a:r>
              <a:rPr lang="en-IN" sz="2600">
                <a:solidFill>
                  <a:srgbClr val="FFFF00"/>
                </a:solidFill>
              </a:rPr>
              <a:t>worker node on </a:t>
            </a:r>
            <a:r>
              <a:rPr lang="en-IN" sz="2600"/>
              <a:t>one or more </a:t>
            </a:r>
            <a:r>
              <a:rPr lang="en-IN" sz="2600" err="1"/>
              <a:t>nodePort</a:t>
            </a:r>
            <a:r>
              <a:rPr lang="en-IN" sz="2600"/>
              <a:t> values that are specified by the Service.</a:t>
            </a:r>
            <a:endParaRPr lang="en-US" sz="2600"/>
          </a:p>
        </p:txBody>
      </p:sp>
      <p:sp>
        <p:nvSpPr>
          <p:cNvPr id="9" name="Rounded Rectangle 8"/>
          <p:cNvSpPr/>
          <p:nvPr/>
        </p:nvSpPr>
        <p:spPr>
          <a:xfrm>
            <a:off x="9381070" y="873789"/>
            <a:ext cx="5125155" cy="2190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LoadBalancer: </a:t>
            </a:r>
            <a:r>
              <a:rPr lang="en-US" sz="2600"/>
              <a:t>Primarily for Cloud Providers to integrate with their </a:t>
            </a:r>
            <a:r>
              <a:rPr lang="en-US" sz="2600">
                <a:solidFill>
                  <a:srgbClr val="FFFF00"/>
                </a:solidFill>
              </a:rPr>
              <a:t>Load Balancers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35915" y="3166281"/>
            <a:ext cx="5125155" cy="206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err="1"/>
              <a:t>ExternalName</a:t>
            </a:r>
            <a:r>
              <a:rPr lang="en-IN" sz="2600" b="1"/>
              <a:t>: </a:t>
            </a:r>
            <a:r>
              <a:rPr lang="en-IN" sz="2600"/>
              <a:t>Internal clients use the </a:t>
            </a:r>
            <a:r>
              <a:rPr lang="en-IN" sz="2600">
                <a:solidFill>
                  <a:srgbClr val="FFFF00"/>
                </a:solidFill>
              </a:rPr>
              <a:t>DNS name of a Service </a:t>
            </a:r>
            <a:r>
              <a:rPr lang="en-IN" sz="2600"/>
              <a:t>as an alias for an external DNS name.</a:t>
            </a:r>
            <a:endParaRPr lang="en-US" sz="2600"/>
          </a:p>
        </p:txBody>
      </p:sp>
      <p:sp>
        <p:nvSpPr>
          <p:cNvPr id="11" name="Rounded Rectangle 10"/>
          <p:cNvSpPr/>
          <p:nvPr/>
        </p:nvSpPr>
        <p:spPr>
          <a:xfrm>
            <a:off x="237065" y="5423786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Ingress:</a:t>
            </a:r>
            <a:r>
              <a:rPr lang="en-US" sz="2600"/>
              <a:t> Ingress is an </a:t>
            </a:r>
            <a:r>
              <a:rPr lang="en-US" sz="2600">
                <a:solidFill>
                  <a:srgbClr val="FFFF00"/>
                </a:solidFill>
              </a:rPr>
              <a:t>advanced load balancer </a:t>
            </a:r>
            <a:r>
              <a:rPr lang="en-US" sz="2600"/>
              <a:t>which provides Context path based routing, SSL, SSL Redirect and many more which operates at HTTP Layer7.</a:t>
            </a:r>
            <a:endParaRPr lang="en-US" sz="2600"/>
          </a:p>
        </p:txBody>
      </p:sp>
      <p:sp>
        <p:nvSpPr>
          <p:cNvPr id="3" name="Rounded Rectangle 2"/>
          <p:cNvSpPr/>
          <p:nvPr/>
        </p:nvSpPr>
        <p:spPr>
          <a:xfrm>
            <a:off x="9313334" y="5408974"/>
            <a:ext cx="5170311" cy="219039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Headless: </a:t>
            </a:r>
            <a:r>
              <a:rPr lang="en-US" sz="2600"/>
              <a:t>It is used for discovering individual pods(especially Pod IPs) which allows </a:t>
            </a:r>
            <a:r>
              <a:rPr lang="en-US" sz="2600">
                <a:solidFill>
                  <a:srgbClr val="FFFF00"/>
                </a:solidFill>
              </a:rPr>
              <a:t>another service to interact directly with the Pods instead of a proxy.</a:t>
            </a:r>
            <a:r>
              <a:rPr lang="en-US" sz="2600"/>
              <a:t> 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/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/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98" name="Group 97"/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/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  <a:endParaRPr lang="en-IN" sz="1800"/>
          </a:p>
        </p:txBody>
      </p:sp>
      <p:sp>
        <p:nvSpPr>
          <p:cNvPr id="111" name="Rectangle 110"/>
          <p:cNvSpPr/>
          <p:nvPr/>
        </p:nvSpPr>
        <p:spPr>
          <a:xfrm>
            <a:off x="4831275" y="1044374"/>
            <a:ext cx="4408418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  <a:endParaRPr lang="en-IN"/>
          </a:p>
        </p:txBody>
      </p:sp>
      <p:sp>
        <p:nvSpPr>
          <p:cNvPr id="112" name="Rectangle 111"/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/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/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/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118" name="TextBox 117"/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/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  <a:endParaRPr lang="en-IN" sz="1800"/>
          </a:p>
        </p:txBody>
      </p:sp>
      <p:sp>
        <p:nvSpPr>
          <p:cNvPr id="120" name="Rectangle 119"/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  <a:endParaRPr lang="en-IN"/>
          </a:p>
        </p:txBody>
      </p:sp>
      <p:grpSp>
        <p:nvGrpSpPr>
          <p:cNvPr id="147" name="Group 146"/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  <a:endParaRPr lang="en-US" b="1">
              <a:solidFill>
                <a:srgbClr val="002060"/>
              </a:solidFill>
            </a:endParaRPr>
          </a:p>
        </p:txBody>
      </p:sp>
      <p:cxnSp>
        <p:nvCxnSpPr>
          <p:cNvPr id="35" name="Straight Arrow Connector 34"/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77" idx="0"/>
          </p:cNvCxnSpPr>
          <p:nvPr/>
        </p:nvCxnSpPr>
        <p:spPr>
          <a:xfrm flipH="1">
            <a:off x="6993957" y="1465131"/>
            <a:ext cx="4152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  <a:endParaRPr lang="en-US" sz="2000"/>
          </a:p>
        </p:txBody>
      </p:sp>
      <p:sp>
        <p:nvSpPr>
          <p:cNvPr id="129" name="Title 3"/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YAML is </a:t>
            </a:r>
            <a:r>
              <a:rPr lang="en-US">
                <a:solidFill>
                  <a:srgbClr val="0070C0"/>
                </a:solidFill>
              </a:rPr>
              <a:t>not a </a:t>
            </a:r>
            <a:r>
              <a:rPr lang="en-US"/>
              <a:t>Markup Language</a:t>
            </a:r>
            <a:endParaRPr lang="en-US"/>
          </a:p>
          <a:p>
            <a:r>
              <a:rPr lang="en-US"/>
              <a:t>YAML is used to </a:t>
            </a:r>
            <a:r>
              <a:rPr lang="en-US">
                <a:solidFill>
                  <a:srgbClr val="0070C0"/>
                </a:solidFill>
              </a:rPr>
              <a:t>store information </a:t>
            </a:r>
            <a:r>
              <a:rPr lang="en-US"/>
              <a:t>about different things</a:t>
            </a:r>
            <a:endParaRPr lang="en-US"/>
          </a:p>
          <a:p>
            <a:r>
              <a:rPr lang="en-US"/>
              <a:t>We can use YAML  to </a:t>
            </a:r>
            <a:r>
              <a:rPr lang="en-US">
                <a:solidFill>
                  <a:srgbClr val="0070C0"/>
                </a:solidFill>
              </a:rPr>
              <a:t>define key, Value pairs </a:t>
            </a:r>
            <a:r>
              <a:rPr lang="en-US"/>
              <a:t>like variables, lists and objects</a:t>
            </a:r>
            <a:endParaRPr lang="en-US"/>
          </a:p>
          <a:p>
            <a:r>
              <a:rPr lang="en-US"/>
              <a:t>YAML is very similar to </a:t>
            </a:r>
            <a:r>
              <a:rPr lang="en-US">
                <a:solidFill>
                  <a:srgbClr val="0070C0"/>
                </a:solidFill>
              </a:rPr>
              <a:t>JSON</a:t>
            </a:r>
            <a:r>
              <a:rPr lang="en-US"/>
              <a:t> (</a:t>
            </a:r>
            <a:r>
              <a:rPr lang="en-US" err="1"/>
              <a:t>Javascript</a:t>
            </a:r>
            <a:r>
              <a:rPr lang="en-US"/>
              <a:t> Object Notation)</a:t>
            </a:r>
            <a:endParaRPr lang="en-US"/>
          </a:p>
          <a:p>
            <a:r>
              <a:rPr lang="en-US"/>
              <a:t>YAML primarily focuses on </a:t>
            </a:r>
            <a:r>
              <a:rPr lang="en-US">
                <a:solidFill>
                  <a:srgbClr val="0070C0"/>
                </a:solidFill>
              </a:rPr>
              <a:t>readability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user friendliness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YAML is designed to be </a:t>
            </a:r>
            <a:r>
              <a:rPr lang="en-US">
                <a:solidFill>
                  <a:srgbClr val="0070C0"/>
                </a:solidFill>
              </a:rPr>
              <a:t>clean and easy to read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We can define YAML files with two different extensions</a:t>
            </a:r>
            <a:endParaRPr lang="en-US"/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yml</a:t>
            </a:r>
            <a:endParaRPr lang="en-US">
              <a:solidFill>
                <a:srgbClr val="0070C0"/>
              </a:solidFill>
            </a:endParaRPr>
          </a:p>
          <a:p>
            <a:pPr lvl="1"/>
            <a:r>
              <a:rPr lang="en-US" err="1"/>
              <a:t>abc.</a:t>
            </a:r>
            <a:r>
              <a:rPr lang="en-US" err="1">
                <a:solidFill>
                  <a:srgbClr val="0070C0"/>
                </a:solidFill>
              </a:rPr>
              <a:t>yaml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YAML Comments</a:t>
            </a:r>
            <a:endParaRPr lang="en-US"/>
          </a:p>
          <a:p>
            <a:r>
              <a:rPr lang="en-US"/>
              <a:t>YAML Key Value Pairs</a:t>
            </a:r>
            <a:endParaRPr lang="en-US"/>
          </a:p>
          <a:p>
            <a:r>
              <a:rPr lang="en-US"/>
              <a:t>YAML Dictionary or Map</a:t>
            </a:r>
            <a:endParaRPr lang="en-US"/>
          </a:p>
          <a:p>
            <a:r>
              <a:rPr lang="en-US"/>
              <a:t>YAML Array / Lists</a:t>
            </a:r>
            <a:endParaRPr lang="en-US"/>
          </a:p>
          <a:p>
            <a:r>
              <a:rPr lang="en-US"/>
              <a:t>YAML Spaces</a:t>
            </a:r>
            <a:endParaRPr lang="en-US"/>
          </a:p>
          <a:p>
            <a:r>
              <a:rPr lang="en-US"/>
              <a:t>YAML Document Separator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28824" y="243884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Pod</a:t>
            </a:r>
            <a:endParaRPr lang="en-US" sz="7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47755" y="4443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029318" y="4789908"/>
            <a:ext cx="2876564" cy="23212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98053" y="6502830"/>
            <a:ext cx="253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Pod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Demo-14</a:t>
            </a:r>
            <a:endParaRPr lang="en-US" sz="3000" b="1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53" y="490035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6198053" y="1680767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  <a:endParaRPr lang="en-US" sz="30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Pod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348" y="1239094"/>
            <a:ext cx="9148847" cy="632065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ReplicaSet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3" name="Google Shape;92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87125" y="5464691"/>
            <a:ext cx="1813980" cy="148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Demo-15</a:t>
            </a:r>
            <a:endParaRPr lang="en-US" sz="3000" b="1"/>
          </a:p>
        </p:txBody>
      </p:sp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76536" y="7027010"/>
            <a:ext cx="3516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ReplicaSet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44891" y="1696269"/>
            <a:ext cx="2943928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Declarative</a:t>
            </a:r>
            <a:endParaRPr lang="en-US" sz="3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/>
              <a:t>Kubernetes - Imperative &amp; Declarative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YAML &amp; </a:t>
            </a:r>
            <a:r>
              <a:rPr lang="en-IN" err="1"/>
              <a:t>kubectl</a:t>
            </a:r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Pod</a:t>
            </a:r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ReplicaSet</a:t>
            </a:r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Deployment</a:t>
            </a:r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Service</a:t>
            </a:r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kubectl</a:t>
            </a:r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Kubernetes Fundamentals</a:t>
            </a:r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Imperative</a:t>
            </a:r>
            <a:endParaRPr lang="en-US" sz="2600"/>
          </a:p>
        </p:txBody>
      </p:sp>
      <p:sp>
        <p:nvSpPr>
          <p:cNvPr id="42" name="Rectangle 41"/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Declarative</a:t>
            </a:r>
            <a:endParaRPr lang="en-US" sz="26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4535" y="50243"/>
            <a:ext cx="12960025" cy="1188851"/>
          </a:xfrm>
        </p:spPr>
        <p:txBody>
          <a:bodyPr/>
          <a:lstStyle/>
          <a:p>
            <a:r>
              <a:rPr lang="en-US"/>
              <a:t>Kubernetes ReplicaSet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0977" y="1239094"/>
            <a:ext cx="6087140" cy="638479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Deployment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01601" y="6953569"/>
            <a:ext cx="2450213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Demo-16</a:t>
            </a:r>
            <a:endParaRPr lang="en-US" sz="3000" b="1"/>
          </a:p>
        </p:txBody>
      </p:sp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7984" y="7027010"/>
            <a:ext cx="380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Deployment</a:t>
            </a:r>
            <a:endParaRPr lang="en-US" sz="2800" b="1">
              <a:solidFill>
                <a:srgbClr val="0070C0"/>
              </a:solidFill>
            </a:endParaRPr>
          </a:p>
        </p:txBody>
      </p:sp>
      <p:pic>
        <p:nvPicPr>
          <p:cNvPr id="4" name="Google Shape;89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80171" y="5531063"/>
            <a:ext cx="1708817" cy="15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  <a:endParaRPr lang="en-US" sz="3000" b="1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Deployment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7707" y="1066669"/>
            <a:ext cx="6416749" cy="6648122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9230" y="2502518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Service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0122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416063" y="5431662"/>
            <a:ext cx="3956104" cy="2192010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715" y="7039014"/>
            <a:ext cx="304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Kubernetes Service</a:t>
            </a:r>
            <a:endParaRPr lang="en-US" sz="2800" b="1">
              <a:solidFill>
                <a:srgbClr val="0070C0"/>
              </a:solidFill>
            </a:endParaRPr>
          </a:p>
        </p:txBody>
      </p:sp>
      <p:pic>
        <p:nvPicPr>
          <p:cNvPr id="3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28914" y="5486264"/>
            <a:ext cx="1811332" cy="14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Demo-17</a:t>
            </a:r>
            <a:endParaRPr lang="en-US" sz="3000" b="1"/>
          </a:p>
        </p:txBody>
      </p:sp>
      <p:sp>
        <p:nvSpPr>
          <p:cNvPr id="11" name="Oval 10"/>
          <p:cNvSpPr/>
          <p:nvPr/>
        </p:nvSpPr>
        <p:spPr>
          <a:xfrm>
            <a:off x="6026400" y="1765809"/>
            <a:ext cx="2816359" cy="67010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Declarative</a:t>
            </a:r>
            <a:endParaRPr lang="en-US" sz="3000" b="1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5513"/>
            <a:ext cx="12618720" cy="1188851"/>
          </a:xfrm>
        </p:spPr>
        <p:txBody>
          <a:bodyPr/>
          <a:lstStyle/>
          <a:p>
            <a:r>
              <a:rPr lang="en-US"/>
              <a:t>Kubernetes Service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93" y="2104162"/>
            <a:ext cx="6763374" cy="5423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4" y="2104162"/>
            <a:ext cx="6831051" cy="542369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05840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ClusterIP Service</a:t>
            </a:r>
            <a:endParaRPr lang="en-US" sz="3000"/>
          </a:p>
        </p:txBody>
      </p:sp>
      <p:sp>
        <p:nvSpPr>
          <p:cNvPr id="8" name="Oval 7"/>
          <p:cNvSpPr/>
          <p:nvPr/>
        </p:nvSpPr>
        <p:spPr>
          <a:xfrm>
            <a:off x="8623005" y="1093338"/>
            <a:ext cx="5152537" cy="81870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LoadBalancer Service</a:t>
            </a:r>
            <a:endParaRPr lang="en-US" sz="3000"/>
          </a:p>
        </p:txBody>
      </p:sp>
      <p:sp>
        <p:nvSpPr>
          <p:cNvPr id="9" name="Rounded Rectangle 8"/>
          <p:cNvSpPr/>
          <p:nvPr/>
        </p:nvSpPr>
        <p:spPr>
          <a:xfrm>
            <a:off x="606056" y="4954772"/>
            <a:ext cx="2466753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52391" y="4954772"/>
            <a:ext cx="2760921" cy="414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/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/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98" name="Group 97"/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0" name="TextBox 109"/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(app=frontend)</a:t>
            </a:r>
            <a:endParaRPr lang="en-IN" sz="1800"/>
          </a:p>
        </p:txBody>
      </p:sp>
      <p:sp>
        <p:nvSpPr>
          <p:cNvPr id="111" name="Rectangle 110"/>
          <p:cNvSpPr/>
          <p:nvPr/>
        </p:nvSpPr>
        <p:spPr>
          <a:xfrm>
            <a:off x="4831275" y="1044374"/>
            <a:ext cx="4495833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Frontend App – LoadBalancer Service</a:t>
            </a:r>
            <a:endParaRPr lang="en-IN"/>
          </a:p>
        </p:txBody>
      </p:sp>
      <p:sp>
        <p:nvSpPr>
          <p:cNvPr id="112" name="Rectangle 111"/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/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/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/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118" name="TextBox 117"/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119" name="TextBox 118"/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(app=Backend)</a:t>
            </a:r>
            <a:endParaRPr lang="en-IN" sz="1800"/>
          </a:p>
        </p:txBody>
      </p:sp>
      <p:sp>
        <p:nvSpPr>
          <p:cNvPr id="120" name="Rectangle 119"/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Backend App - ClusterIP Service</a:t>
            </a:r>
            <a:endParaRPr lang="en-IN"/>
          </a:p>
        </p:txBody>
      </p:sp>
      <p:grpSp>
        <p:nvGrpSpPr>
          <p:cNvPr id="147" name="Group 146"/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Kubernetes Cluster</a:t>
            </a:r>
            <a:endParaRPr lang="en-US" b="1">
              <a:solidFill>
                <a:srgbClr val="002060"/>
              </a:solidFill>
            </a:endParaRPr>
          </a:p>
        </p:txBody>
      </p:sp>
      <p:cxnSp>
        <p:nvCxnSpPr>
          <p:cNvPr id="35" name="Straight Arrow Connector 34"/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77" idx="0"/>
          </p:cNvCxnSpPr>
          <p:nvPr/>
        </p:nvCxnSpPr>
        <p:spPr>
          <a:xfrm flipH="1">
            <a:off x="6993957" y="1465131"/>
            <a:ext cx="85235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Users</a:t>
            </a:r>
            <a:endParaRPr lang="en-US" sz="2000"/>
          </a:p>
        </p:txBody>
      </p:sp>
      <p:sp>
        <p:nvSpPr>
          <p:cNvPr id="129" name="Title 3"/>
          <p:cNvSpPr>
            <a:spLocks noGrp="1"/>
          </p:cNvSpPr>
          <p:nvPr>
            <p:ph type="title"/>
          </p:nvPr>
        </p:nvSpPr>
        <p:spPr>
          <a:xfrm>
            <a:off x="10402465" y="1179480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/>
              <a:t>Kubernetes </a:t>
            </a:r>
            <a:br>
              <a:rPr lang="en-US" b="1"/>
            </a:br>
            <a:r>
              <a:rPr lang="en-US" b="1"/>
              <a:t>Service Demo</a:t>
            </a:r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http://&lt;SVC-Public-IP&gt;/hello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Demo-18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992612" y="6493478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23628" y="6562768"/>
            <a:ext cx="72019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NodePort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58" y="451587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NodePort Service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0" y="3088013"/>
            <a:ext cx="2408435" cy="23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65172" y="1631373"/>
            <a:ext cx="9927769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 service </a:t>
            </a:r>
            <a:r>
              <a:rPr lang="en-US" sz="2600" dirty="0">
                <a:solidFill>
                  <a:srgbClr val="FFFF00"/>
                </a:solidFill>
              </a:rPr>
              <a:t>allows external clients </a:t>
            </a:r>
            <a:r>
              <a:rPr lang="en-US" sz="2600" dirty="0"/>
              <a:t>to access pods via network ports opened on the Kubernetes nodes</a:t>
            </a:r>
            <a:endParaRPr lang="en-US" sz="2600" dirty="0"/>
          </a:p>
        </p:txBody>
      </p:sp>
      <p:sp>
        <p:nvSpPr>
          <p:cNvPr id="7" name="Rounded Rectangle 6"/>
          <p:cNvSpPr/>
          <p:nvPr/>
        </p:nvSpPr>
        <p:spPr>
          <a:xfrm>
            <a:off x="4365172" y="2849961"/>
            <a:ext cx="9927769" cy="9342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 Port range </a:t>
            </a:r>
            <a:r>
              <a:rPr lang="en-US" sz="2600" dirty="0">
                <a:solidFill>
                  <a:srgbClr val="FFFF00"/>
                </a:solidFill>
              </a:rPr>
              <a:t>30000-32768</a:t>
            </a:r>
            <a:r>
              <a:rPr lang="en-US" sz="2600" dirty="0"/>
              <a:t> on Kubernetes Nodes (Range is customizable)</a:t>
            </a:r>
            <a:endParaRPr lang="en-US" sz="2600" dirty="0"/>
          </a:p>
        </p:txBody>
      </p:sp>
      <p:sp>
        <p:nvSpPr>
          <p:cNvPr id="8" name="Rounded Rectangle 7"/>
          <p:cNvSpPr/>
          <p:nvPr/>
        </p:nvSpPr>
        <p:spPr>
          <a:xfrm>
            <a:off x="4365173" y="4032066"/>
            <a:ext cx="9927769" cy="9342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real-world, NodePort Services </a:t>
            </a:r>
            <a:r>
              <a:rPr lang="en-US" sz="2600" dirty="0">
                <a:solidFill>
                  <a:srgbClr val="FFFF00"/>
                </a:solidFill>
              </a:rPr>
              <a:t>are not used in product</a:t>
            </a:r>
            <a:r>
              <a:rPr lang="en-US" sz="2600" dirty="0"/>
              <a:t>ion grade implementations</a:t>
            </a:r>
            <a:endParaRPr lang="en-US" sz="2600" dirty="0"/>
          </a:p>
        </p:txBody>
      </p:sp>
      <p:sp>
        <p:nvSpPr>
          <p:cNvPr id="9" name="Rounded Rectangle 8"/>
          <p:cNvSpPr/>
          <p:nvPr/>
        </p:nvSpPr>
        <p:spPr>
          <a:xfrm>
            <a:off x="4365172" y="5223965"/>
            <a:ext cx="9927768" cy="9342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NodePort Services are generally used to test our application by external clients via Internet provided our Kubernetes Nodes are at internet edge</a:t>
            </a:r>
            <a:endParaRPr lang="en-US" sz="2600" dirty="0"/>
          </a:p>
        </p:txBody>
      </p:sp>
      <p:sp>
        <p:nvSpPr>
          <p:cNvPr id="11" name="Rounded Rectangle 10"/>
          <p:cNvSpPr/>
          <p:nvPr/>
        </p:nvSpPr>
        <p:spPr>
          <a:xfrm>
            <a:off x="4365172" y="6471222"/>
            <a:ext cx="9927767" cy="966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hlinkClick r:id="rId2"/>
              </a:rPr>
              <a:t>http://NODEIP:NODEPORT</a:t>
            </a:r>
            <a:r>
              <a:rPr lang="en-US" sz="2600" dirty="0"/>
              <a:t>  is generally not a recommended practice to use in production for our application. 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664029" y="5452155"/>
            <a:ext cx="1286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NodePort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GKE- Kubernetes Node Port Service</a:t>
            </a:r>
            <a:endParaRPr lang="en-US" sz="4200"/>
          </a:p>
        </p:txBody>
      </p:sp>
      <p:sp>
        <p:nvSpPr>
          <p:cNvPr id="32" name="TextBox 31"/>
          <p:cNvSpPr txBox="1"/>
          <p:nvPr/>
        </p:nvSpPr>
        <p:spPr>
          <a:xfrm>
            <a:off x="5720964" y="5096294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NodePort Service</a:t>
            </a:r>
            <a:endParaRPr lang="en-US" sz="1800"/>
          </a:p>
        </p:txBody>
      </p:sp>
      <p:cxnSp>
        <p:nvCxnSpPr>
          <p:cNvPr id="41" name="Elbow Connector 40"/>
          <p:cNvCxnSpPr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90" y="335634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cxnSp>
        <p:nvCxnSpPr>
          <p:cNvPr id="66" name="Google Shape;409;p28"/>
          <p:cNvCxnSpPr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/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  <a:endParaRPr 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76" name="Straight Arrow Connector 75"/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  <a:endParaRPr lang="en-US" sz="1800">
              <a:solidFill>
                <a:srgbClr val="138CC4"/>
              </a:solidFill>
            </a:endParaRP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  <a:endParaRPr lang="en-US" sz="1800">
              <a:solidFill>
                <a:srgbClr val="138CC4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  <a:endParaRPr lang="en-US" sz="1800" dirty="0">
              <a:solidFill>
                <a:srgbClr val="138CC4"/>
              </a:solidFill>
            </a:endParaRP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  <a:endParaRPr lang="en-US" sz="1800" dirty="0">
              <a:solidFill>
                <a:srgbClr val="138CC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758" y="3739801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812" y="138757"/>
            <a:ext cx="840960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87051" y="1825708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3322834" y="2401852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8210" y="316796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275614" y="3170390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548491" y="3514230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  <a:endParaRPr lang="en-US" sz="1400"/>
          </a:p>
          <a:p>
            <a:pPr algn="ctr"/>
            <a:r>
              <a:rPr lang="en-US" sz="1400"/>
              <a:t>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40341" y="3555378"/>
            <a:ext cx="72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</a:t>
            </a:r>
            <a:endParaRPr lang="en-US" sz="1400"/>
          </a:p>
          <a:p>
            <a:pPr algn="ctr"/>
            <a:r>
              <a:rPr lang="en-US" sz="1400"/>
              <a:t>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779166" y="4694960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NodePort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01508" y="4673165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5499756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78135" y="5506937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5485652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03" y="612993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64" y="6119452"/>
            <a:ext cx="657146" cy="6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132353" y="5506937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5480080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cxnSp>
        <p:nvCxnSpPr>
          <p:cNvPr id="84" name="Straight Arrow Connector 83"/>
          <p:cNvCxnSpPr>
            <a:stCxn id="53" idx="2"/>
            <a:endCxn id="65" idx="0"/>
          </p:cNvCxnSpPr>
          <p:nvPr/>
        </p:nvCxnSpPr>
        <p:spPr>
          <a:xfrm flipH="1">
            <a:off x="2773544" y="5200743"/>
            <a:ext cx="1240382" cy="5916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8717036" y="49335"/>
            <a:ext cx="816876" cy="1169168"/>
            <a:chOff x="13503194" y="600263"/>
            <a:chExt cx="816876" cy="1169168"/>
          </a:xfrm>
        </p:grpSpPr>
        <p:pic>
          <p:nvPicPr>
            <p:cNvPr id="92" name="Graphic 91" descr="User with solid fill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503194" y="679502"/>
              <a:ext cx="816876" cy="816876"/>
            </a:xfrm>
            <a:prstGeom prst="rect">
              <a:avLst/>
            </a:prstGeom>
          </p:spPr>
        </p:pic>
        <p:sp>
          <p:nvSpPr>
            <p:cNvPr id="93" name="Rounded Rectangle 92"/>
            <p:cNvSpPr/>
            <p:nvPr/>
          </p:nvSpPr>
          <p:spPr>
            <a:xfrm>
              <a:off x="13503194" y="600263"/>
              <a:ext cx="816876" cy="1169168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591788" y="1367861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  <a:endParaRPr lang="en-US" sz="1600" b="1">
                <a:solidFill>
                  <a:srgbClr val="138CC4"/>
                </a:solidFill>
              </a:endParaRPr>
            </a:p>
          </p:txBody>
        </p:sp>
      </p:grpSp>
      <p:sp>
        <p:nvSpPr>
          <p:cNvPr id="97" name="Title 3"/>
          <p:cNvSpPr txBox="1"/>
          <p:nvPr/>
        </p:nvSpPr>
        <p:spPr>
          <a:xfrm>
            <a:off x="9061697" y="425455"/>
            <a:ext cx="52119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Kubernetes</a:t>
            </a:r>
            <a:endParaRPr lang="en-US" sz="4200"/>
          </a:p>
          <a:p>
            <a:r>
              <a:rPr lang="en-US" sz="4200"/>
              <a:t>NodePort Service</a:t>
            </a:r>
            <a:endParaRPr lang="en-US" sz="4200"/>
          </a:p>
        </p:txBody>
      </p:sp>
      <p:sp>
        <p:nvSpPr>
          <p:cNvPr id="57" name="Rectangle 56"/>
          <p:cNvSpPr/>
          <p:nvPr/>
        </p:nvSpPr>
        <p:spPr>
          <a:xfrm>
            <a:off x="2232298" y="3409646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  <a:endParaRPr lang="en-US" sz="1600"/>
          </a:p>
          <a:p>
            <a:pPr algn="ctr"/>
            <a:r>
              <a:rPr lang="en-US" sz="1600"/>
              <a:t>(30080)</a:t>
            </a:r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5490457" y="3426668"/>
            <a:ext cx="1305110" cy="46044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Node Port</a:t>
            </a:r>
            <a:endParaRPr lang="en-US" sz="1600"/>
          </a:p>
          <a:p>
            <a:pPr algn="ctr"/>
            <a:r>
              <a:rPr lang="en-US" sz="1600"/>
              <a:t>(30080)</a:t>
            </a:r>
            <a:endParaRPr lang="en-US" sz="1600"/>
          </a:p>
        </p:txBody>
      </p:sp>
      <p:sp>
        <p:nvSpPr>
          <p:cNvPr id="65" name="Rectangle 64"/>
          <p:cNvSpPr/>
          <p:nvPr/>
        </p:nvSpPr>
        <p:spPr>
          <a:xfrm>
            <a:off x="1984489" y="579240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  <a:endParaRPr lang="en-US" sz="1600"/>
          </a:p>
        </p:txBody>
      </p:sp>
      <p:sp>
        <p:nvSpPr>
          <p:cNvPr id="66" name="Rectangle 65"/>
          <p:cNvSpPr/>
          <p:nvPr/>
        </p:nvSpPr>
        <p:spPr>
          <a:xfrm>
            <a:off x="4326382" y="5764618"/>
            <a:ext cx="1578110" cy="317291"/>
          </a:xfrm>
          <a:prstGeom prst="rect">
            <a:avLst/>
          </a:prstGeom>
          <a:solidFill>
            <a:srgbClr val="3899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Target Port (80)</a:t>
            </a:r>
            <a:endParaRPr lang="en-US" sz="1600"/>
          </a:p>
        </p:txBody>
      </p:sp>
      <p:cxnSp>
        <p:nvCxnSpPr>
          <p:cNvPr id="69" name="Straight Arrow Connector 68"/>
          <p:cNvCxnSpPr>
            <a:stCxn id="53" idx="2"/>
            <a:endCxn id="66" idx="0"/>
          </p:cNvCxnSpPr>
          <p:nvPr/>
        </p:nvCxnSpPr>
        <p:spPr>
          <a:xfrm>
            <a:off x="4013926" y="5200743"/>
            <a:ext cx="1101511" cy="56387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93" idx="2"/>
            <a:endCxn id="57" idx="0"/>
          </p:cNvCxnSpPr>
          <p:nvPr/>
        </p:nvCxnSpPr>
        <p:spPr>
          <a:xfrm flipH="1">
            <a:off x="2884853" y="1218503"/>
            <a:ext cx="6240621" cy="219114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93" idx="2"/>
            <a:endCxn id="59" idx="0"/>
          </p:cNvCxnSpPr>
          <p:nvPr/>
        </p:nvCxnSpPr>
        <p:spPr>
          <a:xfrm flipH="1">
            <a:off x="6143012" y="1218503"/>
            <a:ext cx="2982462" cy="220816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255" y="2438853"/>
            <a:ext cx="5963420" cy="5155589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380690" y="4240418"/>
            <a:ext cx="1305110" cy="46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Port 80</a:t>
            </a:r>
            <a:endParaRPr lang="en-US" sz="1600"/>
          </a:p>
        </p:txBody>
      </p:sp>
      <p:cxnSp>
        <p:nvCxnSpPr>
          <p:cNvPr id="98" name="Straight Arrow Connector 97"/>
          <p:cNvCxnSpPr>
            <a:stCxn id="57" idx="2"/>
            <a:endCxn id="95" idx="0"/>
          </p:cNvCxnSpPr>
          <p:nvPr/>
        </p:nvCxnSpPr>
        <p:spPr>
          <a:xfrm>
            <a:off x="2884853" y="3870086"/>
            <a:ext cx="1148392" cy="370332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9" idx="2"/>
            <a:endCxn id="95" idx="0"/>
          </p:cNvCxnSpPr>
          <p:nvPr/>
        </p:nvCxnSpPr>
        <p:spPr>
          <a:xfrm flipH="1">
            <a:off x="4033245" y="3887108"/>
            <a:ext cx="2109767" cy="35331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805630" y="1467671"/>
            <a:ext cx="376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http//&lt;GKE-Node-</a:t>
            </a:r>
            <a:r>
              <a:rPr lang="en-US" sz="1600" dirty="0" err="1">
                <a:solidFill>
                  <a:srgbClr val="0070C0"/>
                </a:solidFill>
              </a:rPr>
              <a:t>PublicIP</a:t>
            </a:r>
            <a:r>
              <a:rPr lang="en-US" sz="1600" dirty="0">
                <a:solidFill>
                  <a:srgbClr val="0070C0"/>
                </a:solidFill>
              </a:rPr>
              <a:t>&gt;:&lt;NODEPORT&gt;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9388" y="1771039"/>
            <a:ext cx="249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http//34.27.64.117:30080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16" grpId="0" animBg="1"/>
      <p:bldP spid="18" grpId="0"/>
      <p:bldP spid="24" grpId="0" animBg="1"/>
      <p:bldP spid="27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15" grpId="0"/>
      <p:bldP spid="36" grpId="0"/>
      <p:bldP spid="57" grpId="0" animBg="1"/>
      <p:bldP spid="59" grpId="0" animBg="1"/>
      <p:bldP spid="65" grpId="0" animBg="1"/>
      <p:bldP spid="66" grpId="0" animBg="1"/>
      <p:bldP spid="95" grpId="0" animBg="1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6" name="Rectangle 55"/>
          <p:cNvSpPr/>
          <p:nvPr/>
        </p:nvSpPr>
        <p:spPr>
          <a:xfrm>
            <a:off x="1356120" y="4300501"/>
            <a:ext cx="5315613" cy="1681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3"/>
          <p:cNvSpPr txBox="1"/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Private Cluster - Network Design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66982" y="6303211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/>
          <p:cNvCxnSpPr/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Google Shape;705;p35"/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  <a:endParaRPr lang="en-US" sz="1400"/>
          </a:p>
        </p:txBody>
      </p:sp>
      <p:pic>
        <p:nvPicPr>
          <p:cNvPr id="71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6144" y="4311624"/>
            <a:ext cx="20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Namespaces</a:t>
            </a:r>
            <a:endParaRPr lang="en-US" sz="140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35" y="4620244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54" y="4631450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2" y="4626825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41" y="4638031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513445" y="5623456"/>
            <a:ext cx="110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828976" y="5632665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-public</a:t>
            </a:r>
            <a:endParaRPr 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3816684" y="5640137"/>
            <a:ext cx="1403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-node-lease</a:t>
            </a:r>
            <a:endParaRPr 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5362208" y="5667925"/>
            <a:ext cx="70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default</a:t>
            </a:r>
            <a:endParaRPr lang="en-US" sz="1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0940" y="6141714"/>
            <a:ext cx="1145912" cy="613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0232" y="6100760"/>
            <a:ext cx="1145912" cy="613881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12" name="Oval 11"/>
          <p:cNvSpPr/>
          <p:nvPr/>
        </p:nvSpPr>
        <p:spPr>
          <a:xfrm>
            <a:off x="6310476" y="31561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025740" y="315611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10476" y="40447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5740" y="404472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NodePort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Demo-18: Kubernetes NodePort Service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87" y="3156114"/>
            <a:ext cx="5790294" cy="1854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96269" y="2335445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Demo-19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860800" y="6670573"/>
            <a:ext cx="7518399" cy="92018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73731" y="6739863"/>
            <a:ext cx="70381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>
                <a:solidFill>
                  <a:srgbClr val="0070C0"/>
                </a:solidFill>
              </a:rPr>
              <a:t>Kubernetes Headless Service</a:t>
            </a:r>
            <a:endParaRPr lang="en-US" sz="450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5" y="780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12" y="749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0" y="893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180" y="958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3" y="455214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Headless Service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67" y="1239094"/>
            <a:ext cx="7772400" cy="62684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2533" y="4114800"/>
            <a:ext cx="3657600" cy="58137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297333" y="1433689"/>
            <a:ext cx="6107289" cy="1501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When using Headless Service, we should use both the "</a:t>
            </a:r>
            <a:r>
              <a:rPr lang="en-IN" sz="3000">
                <a:solidFill>
                  <a:srgbClr val="FFFF00"/>
                </a:solidFill>
              </a:rPr>
              <a:t>Service Port and Target Port</a:t>
            </a:r>
            <a:r>
              <a:rPr lang="en-IN" sz="3000"/>
              <a:t>" same. </a:t>
            </a:r>
            <a:endParaRPr lang="en-IN" sz="3000"/>
          </a:p>
        </p:txBody>
      </p:sp>
      <p:sp>
        <p:nvSpPr>
          <p:cNvPr id="8" name="Rounded Rectangle 7"/>
          <p:cNvSpPr/>
          <p:nvPr/>
        </p:nvSpPr>
        <p:spPr>
          <a:xfrm>
            <a:off x="8311444" y="3502378"/>
            <a:ext cx="6107289" cy="1501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Headless Service </a:t>
            </a:r>
            <a:r>
              <a:rPr lang="en-IN" sz="3000">
                <a:solidFill>
                  <a:srgbClr val="FFFF00"/>
                </a:solidFill>
              </a:rPr>
              <a:t>directly sends </a:t>
            </a:r>
            <a:r>
              <a:rPr lang="en-IN" sz="3000"/>
              <a:t>traffic to Pod with </a:t>
            </a:r>
            <a:r>
              <a:rPr lang="en-IN" sz="3000">
                <a:solidFill>
                  <a:srgbClr val="FFFF00"/>
                </a:solidFill>
              </a:rPr>
              <a:t>Pod IP and Container Port</a:t>
            </a:r>
            <a:r>
              <a:rPr lang="en-IN" sz="3000"/>
              <a:t>. </a:t>
            </a:r>
            <a:endParaRPr lang="en-IN" sz="3000"/>
          </a:p>
        </p:txBody>
      </p:sp>
      <p:sp>
        <p:nvSpPr>
          <p:cNvPr id="9" name="Rounded Rectangle 8"/>
          <p:cNvSpPr/>
          <p:nvPr/>
        </p:nvSpPr>
        <p:spPr>
          <a:xfrm>
            <a:off x="8311444" y="5571067"/>
            <a:ext cx="6107289" cy="1501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>
                <a:solidFill>
                  <a:srgbClr val="FFFF00"/>
                </a:solidFill>
              </a:rPr>
              <a:t>DNS resolution </a:t>
            </a:r>
            <a:r>
              <a:rPr lang="en-IN" sz="3000"/>
              <a:t>directly happens from headless service to </a:t>
            </a:r>
            <a:r>
              <a:rPr lang="en-IN" sz="3000">
                <a:solidFill>
                  <a:srgbClr val="FFFF00"/>
                </a:solidFill>
              </a:rPr>
              <a:t>Pod IP</a:t>
            </a:r>
            <a:r>
              <a:rPr lang="en-IN" sz="3000"/>
              <a:t>.</a:t>
            </a:r>
            <a:endParaRPr lang="en-IN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Curl Pod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</a:t>
            </a:r>
            <a:r>
              <a:rPr lang="en-US" sz="3000">
                <a:solidFill>
                  <a:srgbClr val="FFFF00"/>
                </a:solidFill>
              </a:rPr>
              <a:t>cannot</a:t>
            </a:r>
            <a:r>
              <a:rPr lang="en-US" sz="3000"/>
              <a:t> connect to </a:t>
            </a:r>
            <a:r>
              <a:rPr lang="en-US" sz="3000" err="1"/>
              <a:t>ClusterIP</a:t>
            </a:r>
            <a:r>
              <a:rPr lang="en-US" sz="3000"/>
              <a:t> Services directly from internet to test Headless Service Concept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deploy a </a:t>
            </a:r>
            <a:r>
              <a:rPr lang="en-US" sz="3000">
                <a:solidFill>
                  <a:srgbClr val="FFFF00"/>
                </a:solidFill>
              </a:rPr>
              <a:t>curl pod </a:t>
            </a:r>
            <a:r>
              <a:rPr lang="en-US" sz="3000"/>
              <a:t>in GKE Cluster so we can </a:t>
            </a:r>
            <a:r>
              <a:rPr lang="en-US" sz="3000">
                <a:solidFill>
                  <a:srgbClr val="FFFF00"/>
                </a:solidFill>
              </a:rPr>
              <a:t>connect</a:t>
            </a:r>
            <a:r>
              <a:rPr lang="en-US" sz="3000"/>
              <a:t> to curl pod in GKE Cluster and </a:t>
            </a:r>
            <a:r>
              <a:rPr lang="en-US" sz="3000">
                <a:solidFill>
                  <a:srgbClr val="FFFF00"/>
                </a:solidFill>
              </a:rPr>
              <a:t>test the Headless Service Concept</a:t>
            </a:r>
            <a:endParaRPr lang="en-US" sz="3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12" name="Oval 11"/>
          <p:cNvSpPr/>
          <p:nvPr/>
        </p:nvSpPr>
        <p:spPr>
          <a:xfrm>
            <a:off x="6310476" y="22642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01-01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25740" y="226429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Deployment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310476" y="31529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01-02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5740" y="31529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of type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58676" y="940208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Demo-19: Kubernetes Headless Service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27" y="2394935"/>
            <a:ext cx="5450577" cy="30583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74524" y="404152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01-03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89788" y="404152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Service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with </a:t>
            </a:r>
            <a:r>
              <a:rPr lang="en-US" dirty="0" err="1">
                <a:solidFill>
                  <a:srgbClr val="FFFF00"/>
                </a:solidFill>
              </a:rPr>
              <a:t>ClusterIP</a:t>
            </a:r>
            <a:r>
              <a:rPr lang="en-US" dirty="0">
                <a:solidFill>
                  <a:srgbClr val="FFFF00"/>
                </a:solidFill>
              </a:rPr>
              <a:t>: None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427284" y="4958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02-01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42548" y="49581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Pod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Curl Docker Image </a:t>
            </a:r>
            <a:r>
              <a:rPr lang="en-US"/>
              <a:t>to Test </a:t>
            </a:r>
            <a:r>
              <a:rPr lang="en-US">
                <a:solidFill>
                  <a:srgbClr val="FFFF00"/>
                </a:solidFill>
              </a:rPr>
              <a:t>Headless Service</a:t>
            </a:r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Private Cluster</a:t>
            </a:r>
            <a:endParaRPr lang="en-US" sz="6000" b="1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138CC4"/>
                </a:solidFill>
              </a:rPr>
              <a:t>(Type: Standard)</a:t>
            </a:r>
            <a:endParaRPr lang="en-US" sz="6000" b="1">
              <a:solidFill>
                <a:srgbClr val="138CC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33" y="7340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70373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68" y="8474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968" y="9119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Demo-20</a:t>
            </a:r>
            <a:endParaRPr lang="en-US" sz="3000" b="1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Private Cluster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404" y="1079862"/>
            <a:ext cx="10675570" cy="6434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902" y="7514451"/>
            <a:ext cx="617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38CC4"/>
                </a:solidFill>
              </a:rPr>
              <a:t>Reference: https://</a:t>
            </a:r>
            <a:r>
              <a:rPr lang="en-US" sz="1200" err="1">
                <a:solidFill>
                  <a:srgbClr val="138CC4"/>
                </a:solidFill>
              </a:rPr>
              <a:t>cloud.google.com</a:t>
            </a:r>
            <a:r>
              <a:rPr lang="en-US" sz="1200">
                <a:solidFill>
                  <a:srgbClr val="138CC4"/>
                </a:solidFill>
              </a:rPr>
              <a:t>/</a:t>
            </a:r>
            <a:r>
              <a:rPr lang="en-US" sz="1200" err="1">
                <a:solidFill>
                  <a:srgbClr val="138CC4"/>
                </a:solidFill>
              </a:rPr>
              <a:t>kubernetes</a:t>
            </a:r>
            <a:r>
              <a:rPr lang="en-US" sz="1200">
                <a:solidFill>
                  <a:srgbClr val="138CC4"/>
                </a:solidFill>
              </a:rPr>
              <a:t>-engine/docs/concepts/private-cluster-concept</a:t>
            </a:r>
            <a:endParaRPr lang="en-US" sz="1200">
              <a:solidFill>
                <a:srgbClr val="138CC4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6" name="Rectangle 55"/>
          <p:cNvSpPr/>
          <p:nvPr/>
        </p:nvSpPr>
        <p:spPr>
          <a:xfrm>
            <a:off x="1356120" y="4300501"/>
            <a:ext cx="5315613" cy="1681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3"/>
          <p:cNvSpPr txBox="1"/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Private Cluster - Network Design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66982" y="6303211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/>
          <p:cNvCxnSpPr/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Google Shape;705;p35"/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  <a:endParaRPr lang="en-US" sz="1400"/>
          </a:p>
        </p:txBody>
      </p:sp>
      <p:pic>
        <p:nvPicPr>
          <p:cNvPr id="71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6144" y="4311624"/>
            <a:ext cx="20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Namespaces</a:t>
            </a:r>
            <a:endParaRPr lang="en-US" sz="140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35" y="4620244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54" y="4631450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2" y="4626825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41" y="4638031"/>
            <a:ext cx="1046000" cy="10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513445" y="5623456"/>
            <a:ext cx="110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828976" y="5632665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-public</a:t>
            </a:r>
            <a:endParaRPr 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3816684" y="5640137"/>
            <a:ext cx="1403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kube</a:t>
            </a:r>
            <a:r>
              <a:rPr lang="en-US" sz="1400"/>
              <a:t>-node-lease</a:t>
            </a:r>
            <a:endParaRPr 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5362208" y="5667925"/>
            <a:ext cx="70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default</a:t>
            </a:r>
            <a:endParaRPr lang="en-US" sz="1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0940" y="6141714"/>
            <a:ext cx="1145912" cy="613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0232" y="6100760"/>
            <a:ext cx="1145912" cy="613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56" grpId="0" animBg="1"/>
      <p:bldP spid="39" grpId="0" animBg="1"/>
      <p:bldP spid="58" grpId="0"/>
      <p:bldP spid="60" grpId="0"/>
      <p:bldP spid="64" grpId="0" animBg="1"/>
      <p:bldP spid="66" grpId="0"/>
      <p:bldP spid="4" grpId="0"/>
      <p:bldP spid="32" grpId="0"/>
      <p:bldP spid="37" grpId="0"/>
      <p:bldP spid="38" grpId="0"/>
      <p:bldP spid="4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TextBox 86"/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88" name="Group 87"/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97" name="TextBox 96"/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/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102" name="Group 101"/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111" name="Rectangle 110"/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  <a:endParaRPr lang="en-US" sz="1800"/>
          </a:p>
        </p:txBody>
      </p:sp>
      <p:sp>
        <p:nvSpPr>
          <p:cNvPr id="113" name="TextBox 112"/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dev</a:t>
            </a:r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TextBox 118"/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120" name="Group 119"/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129" name="TextBox 128"/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/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134" name="Group 133"/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143" name="Rectangle 142"/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  <a:endParaRPr lang="en-US" sz="1800"/>
          </a:p>
        </p:txBody>
      </p:sp>
      <p:sp>
        <p:nvSpPr>
          <p:cNvPr id="145" name="TextBox 144"/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</a:t>
            </a:r>
            <a:r>
              <a:rPr lang="en-US" err="1"/>
              <a:t>qa</a:t>
            </a:r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/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152" name="Group 151"/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161" name="TextBox 160"/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Pod</a:t>
            </a:r>
            <a:endParaRPr lang="en-IN" sz="1600"/>
          </a:p>
        </p:txBody>
      </p:sp>
      <p:grpSp>
        <p:nvGrpSpPr>
          <p:cNvPr id="166" name="Group 165"/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/>
              <a:t>ReplicaSet</a:t>
            </a:r>
            <a:endParaRPr lang="en-IN" sz="1600"/>
          </a:p>
        </p:txBody>
      </p:sp>
      <p:sp>
        <p:nvSpPr>
          <p:cNvPr id="175" name="Rectangle 174"/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LoadBalancer</a:t>
            </a:r>
            <a:r>
              <a:rPr lang="en-US" sz="1800"/>
              <a:t> Service</a:t>
            </a:r>
            <a:endParaRPr lang="en-US" sz="1800"/>
          </a:p>
        </p:txBody>
      </p:sp>
      <p:sp>
        <p:nvSpPr>
          <p:cNvPr id="177" name="TextBox 176"/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</a:rPr>
              <a:t>Deployment</a:t>
            </a:r>
            <a:endParaRPr lang="en-IN" sz="160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Namespace</a:t>
            </a:r>
            <a:r>
              <a:rPr lang="en-US"/>
              <a:t>: staging</a:t>
            </a:r>
            <a:endParaRPr lang="en-US"/>
          </a:p>
        </p:txBody>
      </p:sp>
      <p:sp>
        <p:nvSpPr>
          <p:cNvPr id="212" name="Title 211"/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/>
              <a:t>Namespaces</a:t>
            </a:r>
            <a:endParaRPr lang="en-US"/>
          </a:p>
        </p:txBody>
      </p:sp>
      <p:pic>
        <p:nvPicPr>
          <p:cNvPr id="213" name="Picture 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/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Declarative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Namespace Manifest - Imperative</a:t>
            </a:r>
            <a:endParaRPr lang="en-US" b="1"/>
          </a:p>
        </p:txBody>
      </p:sp>
      <p:cxnSp>
        <p:nvCxnSpPr>
          <p:cNvPr id="5" name="Straight Connector 4"/>
          <p:cNvCxnSpPr/>
          <p:nvPr/>
        </p:nvCxnSpPr>
        <p:spPr>
          <a:xfrm>
            <a:off x="3830320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194005" y="1036320"/>
            <a:ext cx="0" cy="649271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328" y="1660273"/>
            <a:ext cx="13709655" cy="2764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cxnSp>
        <p:nvCxnSpPr>
          <p:cNvPr id="55" name="Elbow Connector 54"/>
          <p:cNvCxnSpPr>
            <a:stCxn id="56" idx="3"/>
          </p:cNvCxnSpPr>
          <p:nvPr/>
        </p:nvCxnSpPr>
        <p:spPr>
          <a:xfrm flipV="1">
            <a:off x="6671733" y="2543385"/>
            <a:ext cx="632889" cy="279505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915524" y="161306"/>
            <a:ext cx="10934566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GKE Private Cluster - Pull Docker Image from Docker Hub</a:t>
            </a:r>
            <a:endParaRPr lang="en-US" sz="3600"/>
          </a:p>
        </p:txBody>
      </p:sp>
      <p:sp>
        <p:nvSpPr>
          <p:cNvPr id="99" name="TextBox 98"/>
          <p:cNvSpPr txBox="1"/>
          <p:nvPr/>
        </p:nvSpPr>
        <p:spPr>
          <a:xfrm>
            <a:off x="13311191" y="3617105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/>
          <p:cNvCxnSpPr/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Google Shape;705;p35"/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  <a:endParaRPr lang="en-US" sz="1400"/>
          </a:p>
        </p:txBody>
      </p:sp>
      <p:pic>
        <p:nvPicPr>
          <p:cNvPr id="71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62230" y="5807378"/>
            <a:ext cx="1199044" cy="348702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3383544" y="6254149"/>
            <a:ext cx="103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Docker Hub</a:t>
            </a:r>
            <a:endParaRPr lang="en-US" sz="1400"/>
          </a:p>
        </p:txBody>
      </p:sp>
      <p:cxnSp>
        <p:nvCxnSpPr>
          <p:cNvPr id="87" name="Elbow Connector 86"/>
          <p:cNvCxnSpPr>
            <a:stCxn id="39" idx="3"/>
            <a:endCxn id="81" idx="2"/>
          </p:cNvCxnSpPr>
          <p:nvPr/>
        </p:nvCxnSpPr>
        <p:spPr>
          <a:xfrm>
            <a:off x="7466450" y="2212863"/>
            <a:ext cx="6395302" cy="3943217"/>
          </a:xfrm>
          <a:prstGeom prst="bentConnector4">
            <a:avLst>
              <a:gd name="adj1" fmla="val 15128"/>
              <a:gd name="adj2" fmla="val 137861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Workloads running in </a:t>
            </a:r>
            <a:r>
              <a:rPr lang="en-US" err="1"/>
              <a:t>kube</a:t>
            </a:r>
            <a:r>
              <a:rPr lang="en-US"/>
              <a:t>-system Namespace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277" y="1069761"/>
            <a:ext cx="13797845" cy="456322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6277" y="5791199"/>
            <a:ext cx="13749867" cy="1817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need to understand that either it is a </a:t>
            </a:r>
            <a:r>
              <a:rPr lang="en-US" sz="2600">
                <a:solidFill>
                  <a:srgbClr val="FFFF00"/>
                </a:solidFill>
              </a:rPr>
              <a:t>Auto-Pilot </a:t>
            </a:r>
            <a:r>
              <a:rPr lang="en-US" sz="2600">
                <a:solidFill>
                  <a:schemeClr val="bg1"/>
                </a:solidFill>
              </a:rPr>
              <a:t>or</a:t>
            </a:r>
            <a:r>
              <a:rPr lang="en-US" sz="2600">
                <a:solidFill>
                  <a:srgbClr val="FFFF00"/>
                </a:solidFill>
              </a:rPr>
              <a:t> Standard GKE Cluster</a:t>
            </a:r>
            <a:r>
              <a:rPr lang="en-US" sz="2600"/>
              <a:t>, there will be few </a:t>
            </a:r>
            <a:r>
              <a:rPr lang="en-US" sz="2600">
                <a:solidFill>
                  <a:srgbClr val="FFFF00"/>
                </a:solidFill>
              </a:rPr>
              <a:t>system related Kubernetes Workloads </a:t>
            </a:r>
            <a:r>
              <a:rPr lang="en-US" sz="2600"/>
              <a:t>that need to run for GKE Cluster to be operational which will be visible to us in </a:t>
            </a:r>
            <a:r>
              <a:rPr lang="en-US" sz="2600" err="1">
                <a:solidFill>
                  <a:srgbClr val="FFFF00"/>
                </a:solidFill>
              </a:rPr>
              <a:t>kube</a:t>
            </a:r>
            <a:r>
              <a:rPr lang="en-US" sz="2600">
                <a:solidFill>
                  <a:srgbClr val="FFFF00"/>
                </a:solidFill>
              </a:rPr>
              <a:t>-system namespace</a:t>
            </a:r>
            <a:r>
              <a:rPr lang="en-US" sz="2600"/>
              <a:t>. 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cxnSp>
        <p:nvCxnSpPr>
          <p:cNvPr id="55" name="Elbow Connector 54"/>
          <p:cNvCxnSpPr>
            <a:stCxn id="56" idx="3"/>
          </p:cNvCxnSpPr>
          <p:nvPr/>
        </p:nvCxnSpPr>
        <p:spPr>
          <a:xfrm flipV="1">
            <a:off x="6671733" y="2543385"/>
            <a:ext cx="632889" cy="279505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915524" y="161306"/>
            <a:ext cx="10934566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GKE Private Cluster - Pull Docker Image from Docker Hub</a:t>
            </a:r>
            <a:endParaRPr lang="en-US" sz="3600"/>
          </a:p>
        </p:txBody>
      </p:sp>
      <p:sp>
        <p:nvSpPr>
          <p:cNvPr id="99" name="TextBox 98"/>
          <p:cNvSpPr txBox="1"/>
          <p:nvPr/>
        </p:nvSpPr>
        <p:spPr>
          <a:xfrm>
            <a:off x="13311191" y="3617105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/>
          <p:cNvCxnSpPr/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Connectivity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Google Shape;705;p35"/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  <a:endParaRPr lang="en-US" sz="1400"/>
          </a:p>
        </p:txBody>
      </p:sp>
      <p:pic>
        <p:nvPicPr>
          <p:cNvPr id="71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9337" y="2851860"/>
            <a:ext cx="2159584" cy="8824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7893" y="3944952"/>
            <a:ext cx="2211910" cy="88241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3997" y="5071519"/>
            <a:ext cx="2234152" cy="91021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62230" y="5807378"/>
            <a:ext cx="1199044" cy="348702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3383544" y="6254149"/>
            <a:ext cx="103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Docker Hub</a:t>
            </a:r>
            <a:endParaRPr lang="en-US" sz="1400"/>
          </a:p>
        </p:txBody>
      </p:sp>
      <p:cxnSp>
        <p:nvCxnSpPr>
          <p:cNvPr id="87" name="Elbow Connector 86"/>
          <p:cNvCxnSpPr>
            <a:stCxn id="39" idx="3"/>
            <a:endCxn id="81" idx="2"/>
          </p:cNvCxnSpPr>
          <p:nvPr/>
        </p:nvCxnSpPr>
        <p:spPr>
          <a:xfrm>
            <a:off x="7466450" y="2212863"/>
            <a:ext cx="6395302" cy="3943217"/>
          </a:xfrm>
          <a:prstGeom prst="bentConnector4">
            <a:avLst>
              <a:gd name="adj1" fmla="val 15128"/>
              <a:gd name="adj2" fmla="val 137861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3" grpId="0" animBg="1"/>
      <p:bldP spid="56" grpId="0" animBg="1"/>
      <p:bldP spid="15" grpId="0"/>
      <p:bldP spid="36" grpId="0"/>
      <p:bldP spid="93" grpId="0" animBg="1"/>
      <p:bldP spid="94" grpId="0"/>
      <p:bldP spid="39" grpId="0" animBg="1"/>
      <p:bldP spid="8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Public vs Private Cluster</a:t>
            </a:r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25778" y="1546013"/>
          <a:ext cx="14235288" cy="4114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45096"/>
                <a:gridCol w="4745096"/>
                <a:gridCol w="474509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Feature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Public Cluster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GKE Private Cluster</a:t>
                      </a:r>
                      <a:endParaRPr lang="en-US" sz="3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API Endpoint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1. Public Access</a:t>
                      </a:r>
                      <a:endParaRPr lang="en-US" sz="3000"/>
                    </a:p>
                    <a:p>
                      <a:r>
                        <a:rPr lang="en-US" sz="3000"/>
                        <a:t>2. Authorized Networks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AutoNum type="arabicPeriod"/>
                      </a:pPr>
                      <a:r>
                        <a:rPr lang="en-US" sz="3000"/>
                        <a:t>Private Access (Bastion Host required)</a:t>
                      </a:r>
                      <a:endParaRPr lang="en-US" sz="3000"/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Public Access</a:t>
                      </a:r>
                      <a:endParaRPr lang="en-US" sz="3000">
                        <a:solidFill>
                          <a:srgbClr val="138CC4"/>
                        </a:solidFill>
                      </a:endParaRPr>
                    </a:p>
                    <a:p>
                      <a:pPr marL="514350" indent="-514350">
                        <a:buAutoNum type="arabicPeriod"/>
                      </a:pP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Authorized Networks</a:t>
                      </a:r>
                      <a:endParaRPr lang="en-US" sz="3000">
                        <a:solidFill>
                          <a:srgbClr val="138CC4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GKE Nodes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Public IP &amp; Private IP Address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Private IP Address</a:t>
                      </a:r>
                      <a:endParaRPr lang="en-US" sz="300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3000"/>
                        <a:t>Outbound Communication to Internet (Egress to Internet)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Open by default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Requires </a:t>
                      </a:r>
                      <a:r>
                        <a:rPr lang="en-US" sz="3000">
                          <a:solidFill>
                            <a:srgbClr val="138CC4"/>
                          </a:solidFill>
                        </a:rPr>
                        <a:t>Cloud NAT </a:t>
                      </a:r>
                      <a:endParaRPr lang="en-US" sz="3000">
                        <a:solidFill>
                          <a:srgbClr val="138CC4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3000" b="1"/>
                        <a:t>Example: </a:t>
                      </a:r>
                      <a:r>
                        <a:rPr lang="en-US" sz="3000"/>
                        <a:t>Pull Docker Image from Docker Hub</a:t>
                      </a:r>
                      <a:endParaRPr lang="en-US" sz="3000"/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434590" y="47458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9854" y="47458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with Docker Image from Docker Hub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4590" y="56345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49854" y="56345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49854" y="3745660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Demo-20</a:t>
            </a:r>
            <a:r>
              <a:rPr lang="en-US"/>
              <a:t>: GKE Private Cluster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15" y="1667889"/>
            <a:ext cx="5524500" cy="157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787" y="1160579"/>
            <a:ext cx="5498961" cy="5632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2743054" y="2457570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65991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718446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88738" y="5724597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165079" y="5731477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808302" y="5724597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491625" y="5622774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34834" y="6657748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/>
          <p:cNvSpPr/>
          <p:nvPr/>
        </p:nvSpPr>
        <p:spPr>
          <a:xfrm>
            <a:off x="101602" y="6953569"/>
            <a:ext cx="3323598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Introduction</a:t>
            </a:r>
            <a:endParaRPr lang="en-US" sz="3000" b="1"/>
          </a:p>
        </p:txBody>
      </p:sp>
      <p:pic>
        <p:nvPicPr>
          <p:cNvPr id="28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3973828" y="577494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3743988" y="671930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Kubernetes Persistent Volumes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73867" y="1048669"/>
            <a:ext cx="3770489" cy="3066132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794044" y="1048669"/>
            <a:ext cx="3770489" cy="3066132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9544756" y="1079345"/>
            <a:ext cx="2709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GCP Compute Engine</a:t>
            </a:r>
            <a:endParaRPr lang="en-US" b="1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08" y="149309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88981" y="3565832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  <a:endParaRPr lang="en-US"/>
          </a:p>
        </p:txBody>
      </p:sp>
      <p:pic>
        <p:nvPicPr>
          <p:cNvPr id="11" name="Google Shape;413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648332" y="1493097"/>
            <a:ext cx="2337426" cy="21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879999" y="3565832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6344356" y="2581735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1393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Volumes  are used to manage </a:t>
            </a:r>
            <a:r>
              <a:rPr lang="en-US">
                <a:solidFill>
                  <a:srgbClr val="FFFF00"/>
                </a:solidFill>
              </a:rPr>
              <a:t>durable storage </a:t>
            </a:r>
            <a:r>
              <a:rPr lang="en-US"/>
              <a:t>in a cluster.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754639" y="4265049"/>
            <a:ext cx="6615288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GKE, a </a:t>
            </a:r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is typically backed by a </a:t>
            </a:r>
            <a:r>
              <a:rPr lang="en-US">
                <a:solidFill>
                  <a:srgbClr val="FFFF00"/>
                </a:solidFill>
              </a:rPr>
              <a:t>Google persistent disk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2801" y="5065186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</a:t>
            </a:r>
            <a:r>
              <a:rPr lang="en-US">
                <a:solidFill>
                  <a:srgbClr val="FFFF00"/>
                </a:solidFill>
              </a:rPr>
              <a:t>lifecycle</a:t>
            </a:r>
            <a:r>
              <a:rPr lang="en-US"/>
              <a:t> is managed by Kubernetes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752311" y="5067089"/>
            <a:ext cx="6615288" cy="7450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 PersistentVolume can be </a:t>
            </a:r>
            <a:r>
              <a:rPr lang="en-US" sz="2000">
                <a:solidFill>
                  <a:srgbClr val="FFFF00"/>
                </a:solidFill>
              </a:rPr>
              <a:t>dynamically</a:t>
            </a:r>
            <a:r>
              <a:rPr lang="en-US" sz="2000"/>
              <a:t> provisioned; we do not have to </a:t>
            </a:r>
            <a:r>
              <a:rPr lang="en-US" sz="2000">
                <a:solidFill>
                  <a:srgbClr val="FFFF00"/>
                </a:solidFill>
              </a:rPr>
              <a:t>manually create and delete </a:t>
            </a:r>
            <a:r>
              <a:rPr lang="en-US" sz="2000"/>
              <a:t>the backing storage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270933" y="5863235"/>
            <a:ext cx="14088533" cy="7450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PersistentVolume resources are cluster resources that exist </a:t>
            </a:r>
            <a:r>
              <a:rPr lang="en-US">
                <a:solidFill>
                  <a:srgbClr val="FFFF00"/>
                </a:solidFill>
              </a:rPr>
              <a:t>independently</a:t>
            </a:r>
            <a:r>
              <a:rPr lang="en-US"/>
              <a:t> of Pods. This means that the disk and data represented by a PersistentVolume continue to exist as the </a:t>
            </a:r>
            <a:r>
              <a:rPr lang="en-US">
                <a:solidFill>
                  <a:srgbClr val="FFFF00"/>
                </a:solidFill>
              </a:rPr>
              <a:t>cluster changes </a:t>
            </a:r>
            <a:r>
              <a:rPr lang="en-US"/>
              <a:t>and as </a:t>
            </a:r>
            <a:r>
              <a:rPr lang="en-US">
                <a:solidFill>
                  <a:srgbClr val="FFFF00"/>
                </a:solidFill>
              </a:rPr>
              <a:t>Pods are deleted and recreated</a:t>
            </a:r>
            <a:r>
              <a:rPr lang="en-US"/>
              <a:t>.</a:t>
            </a:r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81393" y="6655947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GKE provides a way for you to automatically deploy and manage the </a:t>
            </a:r>
            <a:r>
              <a:rPr lang="en-IN" sz="2000">
                <a:solidFill>
                  <a:srgbClr val="FFFF00"/>
                </a:solidFill>
              </a:rPr>
              <a:t>Compute Engine Persistent Disk CSI driver </a:t>
            </a:r>
            <a:r>
              <a:rPr lang="en-IN" sz="2000"/>
              <a:t>in your clusters.</a:t>
            </a:r>
            <a:endParaRPr lang="en-IN" sz="2000"/>
          </a:p>
        </p:txBody>
      </p:sp>
      <p:sp>
        <p:nvSpPr>
          <p:cNvPr id="23" name="Rounded Rectangle 22"/>
          <p:cNvSpPr/>
          <p:nvPr/>
        </p:nvSpPr>
        <p:spPr>
          <a:xfrm>
            <a:off x="7752311" y="6674732"/>
            <a:ext cx="6615288" cy="10130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/>
              <a:t>Compute Engine Persistent Disk CSI driver is </a:t>
            </a:r>
            <a:r>
              <a:rPr lang="en-IN" sz="2000">
                <a:solidFill>
                  <a:srgbClr val="FFFF00"/>
                </a:solidFill>
              </a:rPr>
              <a:t>enabled by default </a:t>
            </a:r>
            <a:r>
              <a:rPr lang="en-IN" sz="2000"/>
              <a:t>in Autopilot clusters.</a:t>
            </a:r>
            <a:endParaRPr lang="en-IN" sz="2000"/>
          </a:p>
        </p:txBody>
      </p:sp>
      <p:pic>
        <p:nvPicPr>
          <p:cNvPr id="15" name="Graphic 14" descr="Rating 3 Star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164607" y="5883870"/>
            <a:ext cx="748157" cy="748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Storage Resources</a:t>
            </a:r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121078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6" y="5355309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9" y="3181646"/>
            <a:ext cx="1696191" cy="1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605256" y="2978295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5256" y="4985709"/>
            <a:ext cx="13941778" cy="10160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731910" y="1210786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implementations such as </a:t>
            </a:r>
            <a:r>
              <a:rPr lang="en-US">
                <a:solidFill>
                  <a:srgbClr val="FFFF00"/>
                </a:solidFill>
              </a:rPr>
              <a:t>Compute Engine persistent disk Container Storage Interface (CSI) </a:t>
            </a:r>
            <a:r>
              <a:rPr lang="en-US"/>
              <a:t>Driver are configured through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/>
              <a:t> resources.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731910" y="3522517"/>
            <a:ext cx="9706008" cy="104034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PersistentVolume</a:t>
            </a:r>
            <a:r>
              <a:rPr lang="en-US"/>
              <a:t> resources are used to manage </a:t>
            </a:r>
            <a:r>
              <a:rPr lang="en-US">
                <a:solidFill>
                  <a:srgbClr val="FFFF00"/>
                </a:solidFill>
              </a:rPr>
              <a:t>durable storage in a cluster</a:t>
            </a:r>
            <a:r>
              <a:rPr lang="en-US"/>
              <a:t>. In GKE, a PersistentVolume is typically backed by a </a:t>
            </a:r>
            <a:r>
              <a:rPr lang="en-US">
                <a:solidFill>
                  <a:srgbClr val="FFFF00"/>
                </a:solidFill>
              </a:rPr>
              <a:t>persistent disk</a:t>
            </a:r>
            <a:r>
              <a:rPr lang="en-US"/>
              <a:t>. 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31910" y="5207221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PersistentVolumeClaim</a:t>
            </a:r>
            <a:r>
              <a:rPr lang="en-US"/>
              <a:t> objects request a </a:t>
            </a:r>
            <a:r>
              <a:rPr lang="en-US">
                <a:solidFill>
                  <a:srgbClr val="FFFF00"/>
                </a:solidFill>
              </a:rPr>
              <a:t>specific size, access mode, and </a:t>
            </a:r>
            <a:r>
              <a:rPr lang="en-US" err="1">
                <a:solidFill>
                  <a:srgbClr val="FFFF00"/>
                </a:solidFill>
              </a:rPr>
              <a:t>StorageClass</a:t>
            </a:r>
            <a:r>
              <a:rPr lang="en-US">
                <a:solidFill>
                  <a:srgbClr val="FFFF00"/>
                </a:solidFill>
              </a:rPr>
              <a:t> </a:t>
            </a:r>
            <a:r>
              <a:rPr lang="en-US"/>
              <a:t>for the PersistentVolume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31910" y="2072755"/>
            <a:ext cx="11706578" cy="803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GKE we have </a:t>
            </a:r>
            <a:r>
              <a:rPr lang="en-US">
                <a:solidFill>
                  <a:srgbClr val="FFFF00"/>
                </a:solidFill>
              </a:rPr>
              <a:t>Compute Engine PD CSI (</a:t>
            </a:r>
            <a:r>
              <a:rPr lang="en-US" err="1">
                <a:solidFill>
                  <a:srgbClr val="FFFF00"/>
                </a:solidFill>
              </a:rPr>
              <a:t>ReadWriteOnce</a:t>
            </a:r>
            <a:r>
              <a:rPr lang="en-US">
                <a:solidFill>
                  <a:srgbClr val="FFFF00"/>
                </a:solidFill>
              </a:rPr>
              <a:t>)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Kubernetes File Store CSI (</a:t>
            </a:r>
            <a:r>
              <a:rPr lang="en-US" err="1">
                <a:solidFill>
                  <a:srgbClr val="FFFF00"/>
                </a:solidFill>
              </a:rPr>
              <a:t>ReadWriteMany</a:t>
            </a:r>
            <a:r>
              <a:rPr lang="en-US">
                <a:solidFill>
                  <a:srgbClr val="FFFF00"/>
                </a:solidFill>
              </a:rPr>
              <a:t>)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31910" y="6069779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If a </a:t>
            </a:r>
            <a:r>
              <a:rPr lang="en-IN" err="1"/>
              <a:t>PersistentVolume</a:t>
            </a:r>
            <a:r>
              <a:rPr lang="en-IN"/>
              <a:t> </a:t>
            </a:r>
            <a:r>
              <a:rPr lang="en-IN">
                <a:solidFill>
                  <a:srgbClr val="FFFF00"/>
                </a:solidFill>
              </a:rPr>
              <a:t>that satisfies the request exists </a:t>
            </a:r>
            <a:r>
              <a:rPr lang="en-IN"/>
              <a:t>or </a:t>
            </a:r>
            <a:r>
              <a:rPr lang="en-IN">
                <a:solidFill>
                  <a:srgbClr val="FFFF00"/>
                </a:solidFill>
              </a:rPr>
              <a:t>can be provisioned</a:t>
            </a:r>
            <a:r>
              <a:rPr lang="en-IN"/>
              <a:t>, the </a:t>
            </a:r>
            <a:r>
              <a:rPr lang="en-IN" err="1"/>
              <a:t>PersistentVolumeClaim</a:t>
            </a:r>
            <a:r>
              <a:rPr lang="en-IN"/>
              <a:t> is </a:t>
            </a:r>
            <a:r>
              <a:rPr lang="en-IN">
                <a:solidFill>
                  <a:srgbClr val="FFFF00"/>
                </a:solidFill>
              </a:rPr>
              <a:t>bound</a:t>
            </a:r>
            <a:r>
              <a:rPr lang="en-IN"/>
              <a:t> to that </a:t>
            </a:r>
            <a:r>
              <a:rPr lang="en-IN" err="1"/>
              <a:t>PersistentVolume</a:t>
            </a:r>
            <a:r>
              <a:rPr lang="en-IN"/>
              <a:t>.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731910" y="6935905"/>
            <a:ext cx="11706578" cy="7962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FF00"/>
                </a:solidFill>
              </a:rPr>
              <a:t>Portability</a:t>
            </a:r>
            <a:r>
              <a:rPr lang="en-US" sz="2000"/>
              <a:t> is another advantage of using </a:t>
            </a:r>
            <a:r>
              <a:rPr lang="en-US" sz="2000" err="1"/>
              <a:t>PersistentVolumes</a:t>
            </a:r>
            <a:r>
              <a:rPr lang="en-US" sz="2000"/>
              <a:t> and </a:t>
            </a:r>
            <a:r>
              <a:rPr lang="en-US" sz="2000" err="1"/>
              <a:t>PersistentVolumeClaims</a:t>
            </a:r>
            <a:r>
              <a:rPr lang="en-US" sz="2000"/>
              <a:t>. You can easily use the </a:t>
            </a:r>
            <a:r>
              <a:rPr lang="en-US" sz="2000">
                <a:solidFill>
                  <a:srgbClr val="FFFF00"/>
                </a:solidFill>
              </a:rPr>
              <a:t>same Pod specification across different clusters and environments </a:t>
            </a:r>
            <a:r>
              <a:rPr lang="en-US" sz="2000"/>
              <a:t>because PersistentVolume is an </a:t>
            </a:r>
            <a:r>
              <a:rPr lang="en-US" sz="2000">
                <a:solidFill>
                  <a:srgbClr val="FFFF00"/>
                </a:solidFill>
              </a:rPr>
              <a:t>interface</a:t>
            </a:r>
            <a:r>
              <a:rPr lang="en-US" sz="2000"/>
              <a:t> to the actual backing storage.</a:t>
            </a:r>
            <a:endParaRPr lang="en-US" sz="2000"/>
          </a:p>
        </p:txBody>
      </p:sp>
      <p:pic>
        <p:nvPicPr>
          <p:cNvPr id="3" name="Graphic 2" descr="Rating 3 Star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05840" y="6817369"/>
            <a:ext cx="748157" cy="748157"/>
          </a:xfrm>
          <a:prstGeom prst="rect">
            <a:avLst/>
          </a:prstGeom>
        </p:spPr>
      </p:pic>
      <p:pic>
        <p:nvPicPr>
          <p:cNvPr id="8" name="Google Shape;413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959822" y="3181646"/>
            <a:ext cx="1329476" cy="12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693642" y="4414127"/>
            <a:ext cx="185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Persistent Disk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User Management Web Application - Architecture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gnetic Disk 5"/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User Management </a:t>
            </a:r>
            <a:endParaRPr lang="en-US" sz="1800"/>
          </a:p>
          <a:p>
            <a:pPr algn="ctr"/>
            <a:r>
              <a:rPr lang="en-US" sz="1800"/>
              <a:t>Web Application</a:t>
            </a:r>
            <a:endParaRPr lang="en-US" sz="1800"/>
          </a:p>
        </p:txBody>
      </p:sp>
      <p:sp>
        <p:nvSpPr>
          <p:cNvPr id="8" name="Rounded Rectangle 7"/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 Spring Boot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User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List User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Delete User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MySQL DB</a:t>
            </a:r>
            <a:endParaRPr lang="en-US" sz="1800"/>
          </a:p>
        </p:txBody>
      </p:sp>
      <p:sp>
        <p:nvSpPr>
          <p:cNvPr id="13" name="Rounded Rectangle 12"/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schema: </a:t>
            </a:r>
            <a:r>
              <a:rPr lang="en-US" err="1"/>
              <a:t>webappdb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Table: User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 User: admin101</a:t>
            </a:r>
            <a:endParaRPr lang="en-US" sz="1400"/>
          </a:p>
        </p:txBody>
      </p:sp>
      <p:sp>
        <p:nvSpPr>
          <p:cNvPr id="18" name="Right Arrow 17"/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  <a:endParaRPr lang="en-IN" sz="180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734245" y="114414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087151" y="4508647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  <a:endParaRPr lang="en-US" sz="1400"/>
          </a:p>
        </p:txBody>
      </p:sp>
      <p:sp>
        <p:nvSpPr>
          <p:cNvPr id="52" name="Title 3"/>
          <p:cNvSpPr>
            <a:spLocks noGrp="1"/>
          </p:cNvSpPr>
          <p:nvPr>
            <p:ph type="title"/>
          </p:nvPr>
        </p:nvSpPr>
        <p:spPr>
          <a:xfrm>
            <a:off x="0" y="2834641"/>
            <a:ext cx="3064355" cy="1547030"/>
          </a:xfrm>
        </p:spPr>
        <p:txBody>
          <a:bodyPr>
            <a:noAutofit/>
          </a:bodyPr>
          <a:lstStyle/>
          <a:p>
            <a:r>
              <a:rPr lang="en-US" sz="3800" b="1"/>
              <a:t>GKE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70C0"/>
                </a:solidFill>
              </a:rPr>
              <a:t>GCE PD CSI Driver</a:t>
            </a:r>
            <a:endParaRPr lang="en-US" sz="3800" b="1">
              <a:solidFill>
                <a:srgbClr val="0070C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39" name="Title 3"/>
          <p:cNvSpPr txBox="1"/>
          <p:nvPr/>
        </p:nvSpPr>
        <p:spPr>
          <a:xfrm>
            <a:off x="-2142" y="-91741"/>
            <a:ext cx="134721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13356144" y="1144149"/>
            <a:ext cx="708657" cy="736148"/>
          </a:xfrm>
          <a:prstGeom prst="rect">
            <a:avLst/>
          </a:prstGeom>
        </p:spPr>
      </p:pic>
      <p:pic>
        <p:nvPicPr>
          <p:cNvPr id="8" name="Google Shape;413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06153" y="3480732"/>
            <a:ext cx="988659" cy="96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  <a:endParaRPr lang="en-IN" sz="180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0859062" y="246762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 - GCP LB</a:t>
            </a:r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  <a:endParaRPr lang="en-US" sz="1600" b="1">
                <a:solidFill>
                  <a:srgbClr val="138CC4"/>
                </a:solidFill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-101324" y="450849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53498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  <a:endParaRPr lang="en-US" sz="1400"/>
          </a:p>
        </p:txBody>
      </p:sp>
      <p:pic>
        <p:nvPicPr>
          <p:cNvPr id="39" name="Google Shape;41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72500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1781779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403678" y="846729"/>
            <a:ext cx="708657" cy="736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  <a:endParaRPr lang="en-IN" sz="180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0859062" y="246762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 - GCP LB</a:t>
            </a:r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  <a:endParaRPr lang="en-US" sz="1600" b="1">
                <a:solidFill>
                  <a:srgbClr val="138CC4"/>
                </a:solidFill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-101324" y="450849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53498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  <a:endParaRPr lang="en-US" sz="1400"/>
          </a:p>
        </p:txBody>
      </p:sp>
      <p:pic>
        <p:nvPicPr>
          <p:cNvPr id="39" name="Google Shape;41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72500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1781779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403678" y="846729"/>
            <a:ext cx="708657" cy="736148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25514" y="5839618"/>
            <a:ext cx="45646" cy="8310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31437" y="5433695"/>
            <a:ext cx="1584747" cy="3231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19591" y="502777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http//&lt;LB-IP&gt;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261864" y="5812822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/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Note-3: PVC Status changes from </a:t>
            </a:r>
            <a:r>
              <a:rPr lang="en-US" sz="1800">
                <a:solidFill>
                  <a:srgbClr val="FFFF00"/>
                </a:solidFill>
              </a:rPr>
              <a:t>Pending to Bound</a:t>
            </a:r>
            <a:r>
              <a:rPr lang="en-US" sz="1800"/>
              <a:t> after MySQL Deployment</a:t>
            </a:r>
            <a:endParaRPr lang="en-US" sz="1800"/>
          </a:p>
        </p:txBody>
      </p:sp>
      <p:cxnSp>
        <p:nvCxnSpPr>
          <p:cNvPr id="104" name="Curved Connector 103"/>
          <p:cNvCxnSpPr>
            <a:stCxn id="102" idx="2"/>
          </p:cNvCxnSpPr>
          <p:nvPr/>
        </p:nvCxnSpPr>
        <p:spPr>
          <a:xfrm rot="10800000">
            <a:off x="7814449" y="5446141"/>
            <a:ext cx="940386" cy="1693990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3" grpId="0"/>
      <p:bldP spid="2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Persistent Storage Scenarios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1911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910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Use 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</a:t>
            </a:r>
            <a:r>
              <a:rPr lang="en-US">
                <a:solidFill>
                  <a:schemeClr val="bg1"/>
                </a:solidFill>
              </a:rPr>
              <a:t>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1910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GKE Cluster?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278533" y="1817511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278532" y="3389350"/>
            <a:ext cx="4255911" cy="99342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pre-existing GCE Persistent Disk </a:t>
            </a:r>
            <a:r>
              <a:rPr lang="en-US"/>
              <a:t>in GKE Cluster ?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278532" y="4961189"/>
            <a:ext cx="4255911" cy="99342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create </a:t>
            </a:r>
            <a:r>
              <a:rPr lang="en-US">
                <a:solidFill>
                  <a:srgbClr val="FFFF00"/>
                </a:solidFill>
              </a:rPr>
              <a:t>Volume Snapshots and Volume Restore </a:t>
            </a:r>
            <a:r>
              <a:rPr lang="en-US"/>
              <a:t>using Kubernetes Objects for GCE PD ?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5867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1</a:t>
            </a:r>
            <a:endParaRPr lang="en-US" sz="4000"/>
          </a:p>
        </p:txBody>
      </p:sp>
      <p:sp>
        <p:nvSpPr>
          <p:cNvPr id="16" name="Oval 15"/>
          <p:cNvSpPr/>
          <p:nvPr/>
        </p:nvSpPr>
        <p:spPr>
          <a:xfrm>
            <a:off x="4605866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3</a:t>
            </a:r>
            <a:endParaRPr lang="en-US" sz="4000"/>
          </a:p>
        </p:txBody>
      </p:sp>
      <p:sp>
        <p:nvSpPr>
          <p:cNvPr id="17" name="Oval 16"/>
          <p:cNvSpPr/>
          <p:nvPr/>
        </p:nvSpPr>
        <p:spPr>
          <a:xfrm>
            <a:off x="4605867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5</a:t>
            </a:r>
            <a:endParaRPr lang="en-US" sz="4000"/>
          </a:p>
        </p:txBody>
      </p:sp>
      <p:sp>
        <p:nvSpPr>
          <p:cNvPr id="18" name="Oval 17"/>
          <p:cNvSpPr/>
          <p:nvPr/>
        </p:nvSpPr>
        <p:spPr>
          <a:xfrm>
            <a:off x="8991598" y="1817511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2</a:t>
            </a:r>
            <a:endParaRPr lang="en-US" sz="4000"/>
          </a:p>
        </p:txBody>
      </p:sp>
      <p:sp>
        <p:nvSpPr>
          <p:cNvPr id="19" name="Oval 18"/>
          <p:cNvSpPr/>
          <p:nvPr/>
        </p:nvSpPr>
        <p:spPr>
          <a:xfrm>
            <a:off x="8991597" y="3389350"/>
            <a:ext cx="1128889" cy="99342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4</a:t>
            </a:r>
            <a:endParaRPr lang="en-US" sz="4000"/>
          </a:p>
        </p:txBody>
      </p:sp>
      <p:sp>
        <p:nvSpPr>
          <p:cNvPr id="20" name="Oval 19"/>
          <p:cNvSpPr/>
          <p:nvPr/>
        </p:nvSpPr>
        <p:spPr>
          <a:xfrm>
            <a:off x="8991598" y="4961189"/>
            <a:ext cx="1128889" cy="99342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6</a:t>
            </a:r>
            <a:endParaRPr lang="en-US" sz="4000"/>
          </a:p>
        </p:txBody>
      </p:sp>
      <p:sp>
        <p:nvSpPr>
          <p:cNvPr id="21" name="Rounded Rectangle 20"/>
          <p:cNvSpPr/>
          <p:nvPr/>
        </p:nvSpPr>
        <p:spPr>
          <a:xfrm>
            <a:off x="5170310" y="6682745"/>
            <a:ext cx="4255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How to use </a:t>
            </a:r>
            <a:r>
              <a:rPr lang="en-US">
                <a:solidFill>
                  <a:srgbClr val="FFFF00"/>
                </a:solidFill>
              </a:rPr>
              <a:t>Cloned Volumes </a:t>
            </a:r>
            <a:r>
              <a:rPr lang="en-US"/>
              <a:t>in GKE Cluster ?</a:t>
            </a: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33820" y="5570789"/>
            <a:ext cx="1128889" cy="993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7</a:t>
            </a:r>
            <a:endParaRPr lang="en-US" sz="4000"/>
          </a:p>
        </p:txBody>
      </p:sp>
      <p:sp>
        <p:nvSpPr>
          <p:cNvPr id="23" name="Oval 22"/>
          <p:cNvSpPr/>
          <p:nvPr/>
        </p:nvSpPr>
        <p:spPr>
          <a:xfrm>
            <a:off x="5963354" y="3102964"/>
            <a:ext cx="2799644" cy="171591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GKE</a:t>
            </a:r>
            <a:endParaRPr lang="en-US" sz="4000" b="1"/>
          </a:p>
          <a:p>
            <a:pPr algn="ctr"/>
            <a:r>
              <a:rPr lang="en-US" sz="4000" b="1"/>
              <a:t>Storage</a:t>
            </a:r>
            <a:endParaRPr lang="en-US" sz="4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Demo-21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standard-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62" y="5402870"/>
            <a:ext cx="14266007" cy="20026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2062" y="6663267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0283" y="5921021"/>
            <a:ext cx="13782605" cy="237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1990" y="2309259"/>
            <a:ext cx="4531361" cy="13998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kubernetes.io</a:t>
            </a:r>
            <a:r>
              <a:rPr lang="en-US"/>
              <a:t>/</a:t>
            </a:r>
            <a:r>
              <a:rPr lang="en-US" err="1"/>
              <a:t>gce</a:t>
            </a:r>
            <a:r>
              <a:rPr lang="en-US"/>
              <a:t>-pd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79104" y="2237883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18415" y="2150100"/>
            <a:ext cx="4531361" cy="139982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49518" y="859359"/>
            <a:ext cx="4531361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  <a:endParaRPr lang="en-US"/>
          </a:p>
          <a:p>
            <a:pPr algn="ctr"/>
            <a:r>
              <a:rPr lang="en-US"/>
              <a:t>Default Storage Class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9084" y="3846423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In-Tree Provisioner - </a:t>
            </a:r>
            <a:r>
              <a:rPr lang="en-US">
                <a:solidFill>
                  <a:srgbClr val="FFFF00"/>
                </a:solidFill>
              </a:rPr>
              <a:t>Old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167815" y="3829685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</a:t>
            </a:r>
            <a:r>
              <a:rPr lang="en-US">
                <a:solidFill>
                  <a:srgbClr val="FFFF00"/>
                </a:solidFill>
              </a:rPr>
              <a:t>CSI Provisioner </a:t>
            </a:r>
            <a:r>
              <a:rPr lang="en-US"/>
              <a:t>(Container Storage Interface) – LATEST &amp; GREATEST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9084" y="4507467"/>
            <a:ext cx="4492978" cy="5181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NOT RECOMMENDED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67815" y="4490729"/>
            <a:ext cx="9281961" cy="5181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389954"/>
                </a:solidFill>
              </a:rPr>
              <a:t>RECOMMENDED TO USE</a:t>
            </a:r>
            <a:endParaRPr lang="en-US" b="1">
              <a:solidFill>
                <a:srgbClr val="38995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Default Storage Class TO Persistent Disk Mapping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29" y="1693334"/>
            <a:ext cx="13472050" cy="5732638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  <a:endParaRPr lang="en-US" sz="3000"/>
          </a:p>
          <a:p>
            <a:pPr algn="ctr"/>
            <a:r>
              <a:rPr lang="en-US" sz="3000">
                <a:solidFill>
                  <a:srgbClr val="FFFF00"/>
                </a:solidFill>
              </a:rPr>
              <a:t>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3" y="1615299"/>
            <a:ext cx="6258161" cy="3183342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136996" y="84370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Demo-21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with </a:t>
            </a:r>
            <a:r>
              <a:rPr lang="en-US">
                <a:solidFill>
                  <a:srgbClr val="FFFF00"/>
                </a:solidFill>
              </a:rPr>
              <a:t>standard-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" y="4884350"/>
            <a:ext cx="3580208" cy="2841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Demo-22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81845" y="6582887"/>
            <a:ext cx="6128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Kubernetes Storage Class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7030A0"/>
                </a:solidFill>
              </a:rPr>
              <a:t>premium-</a:t>
            </a:r>
            <a:r>
              <a:rPr lang="en-US" sz="3000" b="1" err="1">
                <a:solidFill>
                  <a:srgbClr val="7030A0"/>
                </a:solidFill>
              </a:rPr>
              <a:t>rwo</a:t>
            </a:r>
            <a:endParaRPr lang="en-US" sz="300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276247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046407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7174" y="3627402"/>
            <a:ext cx="3834106" cy="29586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will use k8s Storage Class created by default</a:t>
            </a:r>
            <a:endParaRPr lang="en-US" sz="3000"/>
          </a:p>
          <a:p>
            <a:pPr algn="ctr"/>
            <a:r>
              <a:rPr lang="en-US" sz="3000">
                <a:solidFill>
                  <a:srgbClr val="FFFF00"/>
                </a:solidFill>
              </a:rPr>
              <a:t>premium-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 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4"/>
            <a:endCxn id="15" idx="1"/>
          </p:cNvCxnSpPr>
          <p:nvPr/>
        </p:nvCxnSpPr>
        <p:spPr>
          <a:xfrm rot="16200000" flipH="1">
            <a:off x="2924490" y="5675837"/>
            <a:ext cx="582757" cy="2403282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421732" y="184393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36996" y="184393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1732" y="27325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36996" y="27325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87833" y="36101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03097" y="361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87833" y="44987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203097" y="44987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87833" y="542042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03097" y="542042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87833" y="633107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203097" y="63310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36996" y="603957"/>
            <a:ext cx="6114424" cy="88279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Default</a:t>
            </a:r>
            <a:r>
              <a:rPr lang="en-US"/>
              <a:t> Kubernetes Storage Class </a:t>
            </a:r>
            <a:r>
              <a:rPr lang="en-US">
                <a:solidFill>
                  <a:srgbClr val="FFFF00"/>
                </a:solidFill>
              </a:rPr>
              <a:t>premium-</a:t>
            </a:r>
            <a:r>
              <a:rPr lang="en-US" err="1">
                <a:solidFill>
                  <a:srgbClr val="FFFF00"/>
                </a:solidFill>
              </a:rPr>
              <a:t>rwo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58" y="1540424"/>
            <a:ext cx="6259774" cy="3185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" y="4787611"/>
            <a:ext cx="3516134" cy="2938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25514" y="5839618"/>
            <a:ext cx="45646" cy="8310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31437" y="5433695"/>
            <a:ext cx="1584747" cy="3231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19591" y="502777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http//&lt;LB-IP&gt;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261864" y="5812822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/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Note-3: PVC Status changes from </a:t>
            </a:r>
            <a:r>
              <a:rPr lang="en-US" sz="1800">
                <a:solidFill>
                  <a:srgbClr val="FFFF00"/>
                </a:solidFill>
              </a:rPr>
              <a:t>Pending to Bound</a:t>
            </a:r>
            <a:r>
              <a:rPr lang="en-US" sz="1800"/>
              <a:t> after MySQL Deployment</a:t>
            </a:r>
            <a:endParaRPr lang="en-US" sz="1800"/>
          </a:p>
        </p:txBody>
      </p:sp>
      <p:cxnSp>
        <p:nvCxnSpPr>
          <p:cNvPr id="104" name="Curved Connector 103"/>
          <p:cNvCxnSpPr>
            <a:stCxn id="102" idx="2"/>
          </p:cNvCxnSpPr>
          <p:nvPr/>
        </p:nvCxnSpPr>
        <p:spPr>
          <a:xfrm rot="10800000">
            <a:off x="7814449" y="5446141"/>
            <a:ext cx="940386" cy="1693990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35257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Demo-23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0451" y="6582887"/>
            <a:ext cx="6251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Kubernetes Storage Class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with Reclaim Policy Retain</a:t>
            </a:r>
            <a:endParaRPr lang="en-US" sz="3000" b="1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324964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095124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</a:t>
            </a:r>
            <a:endParaRPr lang="en-US" sz="3000"/>
          </a:p>
          <a:p>
            <a:pPr algn="ctr"/>
            <a:r>
              <a:rPr lang="en-US" sz="3000" err="1">
                <a:solidFill>
                  <a:srgbClr val="FFFF00"/>
                </a:solidFill>
              </a:rPr>
              <a:t>gke</a:t>
            </a:r>
            <a:r>
              <a:rPr lang="en-US" sz="3000">
                <a:solidFill>
                  <a:srgbClr val="FFFF00"/>
                </a:solidFill>
              </a:rPr>
              <a:t>-pd-standard-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-</a:t>
            </a:r>
            <a:r>
              <a:rPr lang="en-US" sz="3000" err="1">
                <a:solidFill>
                  <a:srgbClr val="FFFF00"/>
                </a:solidFill>
              </a:rPr>
              <a:t>sc</a:t>
            </a:r>
            <a:r>
              <a:rPr lang="en-US" sz="3000">
                <a:solidFill>
                  <a:srgbClr val="FFFF00"/>
                </a:solidFill>
              </a:rPr>
              <a:t> 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GKE Storage - Custom Kubernetes Storage Class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46" y="1651326"/>
            <a:ext cx="7772400" cy="492694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62000" y="3083169"/>
            <a:ext cx="563880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0793" y="4495637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0793" y="5050448"/>
            <a:ext cx="5219730" cy="4689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28185" y="1611220"/>
            <a:ext cx="5671069" cy="14719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Feature-1: </a:t>
            </a:r>
            <a:r>
              <a:rPr lang="en-US" sz="3000"/>
              <a:t>Custom Storage Class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8628185" y="3378825"/>
            <a:ext cx="5671069" cy="14719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Feature-2: </a:t>
            </a:r>
            <a:r>
              <a:rPr lang="en-US" sz="3000"/>
              <a:t>Allow Volume Expansion</a:t>
            </a:r>
            <a:endParaRPr lang="en-US" sz="3000"/>
          </a:p>
        </p:txBody>
      </p:sp>
      <p:sp>
        <p:nvSpPr>
          <p:cNvPr id="10" name="Oval 9"/>
          <p:cNvSpPr/>
          <p:nvPr/>
        </p:nvSpPr>
        <p:spPr>
          <a:xfrm>
            <a:off x="8757139" y="5144438"/>
            <a:ext cx="5671069" cy="14719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Feature-3: </a:t>
            </a:r>
            <a:r>
              <a:rPr lang="en-US" sz="3000"/>
              <a:t>Reclaim Policy: Retain</a:t>
            </a:r>
            <a:endParaRPr lang="en-US" sz="3000"/>
          </a:p>
        </p:txBody>
      </p:sp>
      <p:cxnSp>
        <p:nvCxnSpPr>
          <p:cNvPr id="12" name="Elbow Connector 11"/>
          <p:cNvCxnSpPr>
            <a:stCxn id="8" idx="2"/>
          </p:cNvCxnSpPr>
          <p:nvPr/>
        </p:nvCxnSpPr>
        <p:spPr>
          <a:xfrm rot="10800000" flipV="1">
            <a:off x="6400801" y="2347194"/>
            <a:ext cx="2227385" cy="970435"/>
          </a:xfrm>
          <a:prstGeom prst="bentConnector3">
            <a:avLst>
              <a:gd name="adj1" fmla="val 142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2"/>
            <a:endCxn id="6" idx="3"/>
          </p:cNvCxnSpPr>
          <p:nvPr/>
        </p:nvCxnSpPr>
        <p:spPr>
          <a:xfrm rot="10800000" flipV="1">
            <a:off x="5650523" y="4114799"/>
            <a:ext cx="2977662" cy="615299"/>
          </a:xfrm>
          <a:prstGeom prst="bentConnector3">
            <a:avLst>
              <a:gd name="adj1" fmla="val 1181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" idx="2"/>
            <a:endCxn id="7" idx="3"/>
          </p:cNvCxnSpPr>
          <p:nvPr/>
        </p:nvCxnSpPr>
        <p:spPr>
          <a:xfrm rot="10800000">
            <a:off x="5650523" y="5284911"/>
            <a:ext cx="3106616" cy="595503"/>
          </a:xfrm>
          <a:prstGeom prst="bentConnector3">
            <a:avLst>
              <a:gd name="adj1" fmla="val 14528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</a:t>
            </a:r>
            <a:r>
              <a:rPr lang="en-US"/>
              <a:t>: Use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r>
              <a:rPr lang="en-US"/>
              <a:t> with Reclaim Policy </a:t>
            </a:r>
            <a:r>
              <a:rPr lang="en-US">
                <a:solidFill>
                  <a:srgbClr val="FFFF00"/>
                </a:solidFill>
              </a:rPr>
              <a:t>Retain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/>
              <a:t> Kubernetes </a:t>
            </a:r>
            <a:r>
              <a:rPr lang="en-US">
                <a:solidFill>
                  <a:srgbClr val="FFFF00"/>
                </a:solidFill>
              </a:rPr>
              <a:t>Storage Class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99" y="1621328"/>
            <a:ext cx="5990167" cy="33739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9" y="5074493"/>
            <a:ext cx="4249912" cy="2646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Access Modes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0193" y="2551015"/>
            <a:ext cx="3992137" cy="10259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ReadWriteOnce</a:t>
            </a:r>
            <a:endParaRPr lang="en-US" sz="2600"/>
          </a:p>
        </p:txBody>
      </p:sp>
      <p:sp>
        <p:nvSpPr>
          <p:cNvPr id="6" name="Oval 5"/>
          <p:cNvSpPr/>
          <p:nvPr/>
        </p:nvSpPr>
        <p:spPr>
          <a:xfrm>
            <a:off x="5319130" y="2551015"/>
            <a:ext cx="3992137" cy="102591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ReadOnlyMany</a:t>
            </a:r>
            <a:endParaRPr lang="en-US" sz="2600"/>
          </a:p>
        </p:txBody>
      </p:sp>
      <p:sp>
        <p:nvSpPr>
          <p:cNvPr id="7" name="Oval 6"/>
          <p:cNvSpPr/>
          <p:nvPr/>
        </p:nvSpPr>
        <p:spPr>
          <a:xfrm>
            <a:off x="10221949" y="2551015"/>
            <a:ext cx="3992137" cy="10259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/>
              <a:t>ReadWriteMany</a:t>
            </a:r>
            <a:endParaRPr lang="en-US" sz="2600"/>
          </a:p>
        </p:txBody>
      </p:sp>
      <p:sp>
        <p:nvSpPr>
          <p:cNvPr id="8" name="Rounded Rectangle 7"/>
          <p:cNvSpPr/>
          <p:nvPr/>
        </p:nvSpPr>
        <p:spPr>
          <a:xfrm>
            <a:off x="260193" y="4145640"/>
            <a:ext cx="3992137" cy="15611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a single node</a:t>
            </a:r>
            <a:r>
              <a:rPr lang="en-US" sz="2600"/>
              <a:t>.</a:t>
            </a:r>
            <a:endParaRPr lang="en-US" sz="2600"/>
          </a:p>
        </p:txBody>
      </p:sp>
      <p:sp>
        <p:nvSpPr>
          <p:cNvPr id="9" name="Rounded Rectangle 8"/>
          <p:cNvSpPr/>
          <p:nvPr/>
        </p:nvSpPr>
        <p:spPr>
          <a:xfrm>
            <a:off x="5319129" y="4145640"/>
            <a:ext cx="3992137" cy="15611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</a:t>
            </a:r>
            <a:r>
              <a:rPr lang="en-US" sz="2600">
                <a:solidFill>
                  <a:srgbClr val="FFFF00"/>
                </a:solidFill>
              </a:rPr>
              <a:t>read-only by many nodes</a:t>
            </a:r>
            <a:r>
              <a:rPr lang="en-US" sz="2600"/>
              <a:t>.</a:t>
            </a:r>
            <a:endParaRPr lang="en-US" sz="2600"/>
          </a:p>
        </p:txBody>
      </p:sp>
      <p:sp>
        <p:nvSpPr>
          <p:cNvPr id="10" name="Rounded Rectangle 9"/>
          <p:cNvSpPr/>
          <p:nvPr/>
        </p:nvSpPr>
        <p:spPr>
          <a:xfrm>
            <a:off x="10221948" y="4053812"/>
            <a:ext cx="3992137" cy="15611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Volume can be mounted as </a:t>
            </a:r>
            <a:r>
              <a:rPr lang="en-US" sz="2600">
                <a:solidFill>
                  <a:srgbClr val="FFFF00"/>
                </a:solidFill>
              </a:rPr>
              <a:t>read-write by many nodes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3123" y="6091867"/>
            <a:ext cx="8958143" cy="158674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Supported by Compute Engine Persistent Disks</a:t>
            </a:r>
            <a:endParaRPr lang="en-US" sz="2600"/>
          </a:p>
        </p:txBody>
      </p:sp>
      <p:sp>
        <p:nvSpPr>
          <p:cNvPr id="13" name="Rounded Rectangle 12"/>
          <p:cNvSpPr/>
          <p:nvPr/>
        </p:nvSpPr>
        <p:spPr>
          <a:xfrm>
            <a:off x="10314878" y="6000039"/>
            <a:ext cx="3992137" cy="16785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NOT SUPPORTED</a:t>
            </a:r>
            <a:endParaRPr lang="en-US" sz="2600">
              <a:solidFill>
                <a:schemeClr val="bg1"/>
              </a:solidFill>
            </a:endParaRPr>
          </a:p>
          <a:p>
            <a:pPr algn="ctr"/>
            <a:r>
              <a:rPr lang="en-US" sz="2600">
                <a:solidFill>
                  <a:schemeClr val="bg1"/>
                </a:solidFill>
              </a:rPr>
              <a:t>(We will use </a:t>
            </a:r>
            <a:r>
              <a:rPr lang="en-US" sz="2600" err="1">
                <a:solidFill>
                  <a:schemeClr val="bg1"/>
                </a:solidFill>
              </a:rPr>
              <a:t>FileStore</a:t>
            </a:r>
            <a:r>
              <a:rPr lang="en-US" sz="2600">
                <a:solidFill>
                  <a:schemeClr val="bg1"/>
                </a:solidFill>
              </a:rPr>
              <a:t> from Demo31, 32, 33)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19130" y="1241650"/>
            <a:ext cx="3992137" cy="1025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Access Modes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06674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Demo-24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60206" y="6582887"/>
            <a:ext cx="7571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pre-existing GCE Persistent Disk in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 ?</a:t>
            </a:r>
            <a:endParaRPr lang="en-US" sz="3000" b="1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357298" y="4932630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127458" y="5876987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3"/>
          </p:cNvCxnSpPr>
          <p:nvPr/>
        </p:nvCxnSpPr>
        <p:spPr>
          <a:xfrm flipH="1">
            <a:off x="7077085" y="7054202"/>
            <a:ext cx="3845771" cy="22378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111010" y="6648279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Use pre-existing Persistent Disk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9446421" y="738348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6193688" y="6664847"/>
            <a:ext cx="2415915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9506" y="3159168"/>
            <a:ext cx="3984670" cy="29107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Map </a:t>
            </a:r>
            <a:r>
              <a:rPr lang="en-US" sz="3000">
                <a:solidFill>
                  <a:srgbClr val="FFFF00"/>
                </a:solidFill>
              </a:rPr>
              <a:t>Pre-existing Persistent Disk </a:t>
            </a:r>
            <a:r>
              <a:rPr lang="en-US" sz="3000"/>
              <a:t>to </a:t>
            </a:r>
            <a:r>
              <a:rPr lang="en-US" sz="3000">
                <a:solidFill>
                  <a:srgbClr val="FFFF00"/>
                </a:solidFill>
              </a:rPr>
              <a:t>k8s Persistent Volume </a:t>
            </a:r>
            <a:r>
              <a:rPr lang="en-US" sz="3000"/>
              <a:t>in GKE Cluster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6"/>
          </p:cNvCxnSpPr>
          <p:nvPr/>
        </p:nvCxnSpPr>
        <p:spPr>
          <a:xfrm>
            <a:off x="4164176" y="4614534"/>
            <a:ext cx="525344" cy="2439668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60767" y="7533937"/>
            <a:ext cx="17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GCE Persistence Disk</a:t>
            </a:r>
            <a:endParaRPr lang="en-US" sz="1400" b="1"/>
          </a:p>
        </p:txBody>
      </p:sp>
      <p:pic>
        <p:nvPicPr>
          <p:cNvPr id="43" name="Google Shape;413;p28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283066" y="6583617"/>
            <a:ext cx="988659" cy="963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/>
          <p:cNvCxnSpPr>
            <a:stCxn id="43" idx="3"/>
            <a:endCxn id="22" idx="1"/>
          </p:cNvCxnSpPr>
          <p:nvPr/>
        </p:nvCxnSpPr>
        <p:spPr>
          <a:xfrm>
            <a:off x="3271725" y="7065391"/>
            <a:ext cx="2993510" cy="11189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74933" y="513088"/>
            <a:ext cx="6309360" cy="1188851"/>
          </a:xfrm>
        </p:spPr>
        <p:txBody>
          <a:bodyPr>
            <a:normAutofit fontScale="90000"/>
          </a:bodyPr>
          <a:lstStyle/>
          <a:p>
            <a:r>
              <a:rPr lang="en-US" sz="5400"/>
              <a:t>How to use pre-existing GCE Persistent Disk in </a:t>
            </a:r>
            <a:br>
              <a:rPr lang="en-US" sz="5400"/>
            </a:br>
            <a:r>
              <a:rPr lang="en-US" sz="5400"/>
              <a:t>GKE Cluster ?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07" y="50243"/>
            <a:ext cx="6330802" cy="76208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5778" y="513088"/>
            <a:ext cx="4413955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956" y="2392688"/>
            <a:ext cx="5706533" cy="4577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3955" y="622526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3954" y="4779475"/>
            <a:ext cx="4758267" cy="1281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37" y="2392688"/>
            <a:ext cx="2405912" cy="23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6922338" y="4989689"/>
            <a:ext cx="6999111" cy="25174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use the </a:t>
            </a:r>
            <a:r>
              <a:rPr lang="en-US" sz="3000">
                <a:solidFill>
                  <a:srgbClr val="FFFF00"/>
                </a:solidFill>
              </a:rPr>
              <a:t>Kubernetes Persistent Volume </a:t>
            </a:r>
            <a:r>
              <a:rPr lang="en-US" sz="3000"/>
              <a:t>concept to use a pre-existing </a:t>
            </a:r>
            <a:r>
              <a:rPr lang="en-US" sz="3000">
                <a:solidFill>
                  <a:srgbClr val="FFFF00"/>
                </a:solidFill>
              </a:rPr>
              <a:t>GCE Persistent Disk </a:t>
            </a:r>
            <a:r>
              <a:rPr lang="en-US" sz="3000"/>
              <a:t>in GKE Cluster. </a:t>
            </a:r>
            <a:endParaRPr lang="en-US" sz="30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Demo-4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pre-existing GCE Persistent Disk</a:t>
            </a:r>
            <a:r>
              <a:rPr lang="en-US"/>
              <a:t> in </a:t>
            </a:r>
            <a:endParaRPr lang="en-US"/>
          </a:p>
          <a:p>
            <a:pPr algn="ctr"/>
            <a:r>
              <a:rPr lang="en-US"/>
              <a:t>GKE Cluster ?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Persistent Volume  </a:t>
            </a:r>
            <a:r>
              <a:rPr lang="en-US">
                <a:solidFill>
                  <a:schemeClr val="bg1"/>
                </a:solidFill>
              </a:rPr>
              <a:t>to map </a:t>
            </a:r>
            <a:r>
              <a:rPr lang="en-US">
                <a:solidFill>
                  <a:srgbClr val="FFFF00"/>
                </a:solidFill>
              </a:rPr>
              <a:t>Pre-existing Persistent Disk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91" y="1626132"/>
            <a:ext cx="5981840" cy="3330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Demo-25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9668" y="6582887"/>
            <a:ext cx="6353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use Regional Persistent Disk in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GKE Cluster?</a:t>
            </a:r>
            <a:endParaRPr lang="en-US" sz="3000" b="1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12448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389464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</a:t>
            </a:r>
            <a:endParaRPr lang="en-US" sz="3000"/>
          </a:p>
          <a:p>
            <a:pPr algn="ctr"/>
            <a:r>
              <a:rPr lang="en-US" sz="3000" err="1">
                <a:solidFill>
                  <a:srgbClr val="FFFF00"/>
                </a:solidFill>
              </a:rPr>
              <a:t>gke</a:t>
            </a:r>
            <a:r>
              <a:rPr lang="en-US" sz="3000">
                <a:solidFill>
                  <a:srgbClr val="FFFF00"/>
                </a:solidFill>
              </a:rPr>
              <a:t>-pd-standard-</a:t>
            </a:r>
            <a:r>
              <a:rPr lang="en-US" sz="3000" err="1">
                <a:solidFill>
                  <a:srgbClr val="FFFF00"/>
                </a:solidFill>
              </a:rPr>
              <a:t>rwo</a:t>
            </a:r>
            <a:r>
              <a:rPr lang="en-US" sz="3000">
                <a:solidFill>
                  <a:srgbClr val="FFFF00"/>
                </a:solidFill>
              </a:rPr>
              <a:t>-</a:t>
            </a:r>
            <a:r>
              <a:rPr lang="en-US" sz="3000" err="1">
                <a:solidFill>
                  <a:srgbClr val="FFFF00"/>
                </a:solidFill>
              </a:rPr>
              <a:t>sc</a:t>
            </a:r>
            <a:r>
              <a:rPr lang="en-US" sz="3000">
                <a:solidFill>
                  <a:srgbClr val="FFFF00"/>
                </a:solidFill>
              </a:rPr>
              <a:t> 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Custom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Rounded Rectangle 14"/>
          <p:cNvSpPr/>
          <p:nvPr/>
        </p:nvSpPr>
        <p:spPr>
          <a:xfrm>
            <a:off x="4417509" y="6664847"/>
            <a:ext cx="1750803" cy="100801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7174" y="3353492"/>
            <a:ext cx="3984670" cy="3232608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are going to create a </a:t>
            </a:r>
            <a:r>
              <a:rPr lang="en-US" sz="3000">
                <a:solidFill>
                  <a:srgbClr val="FFFF00"/>
                </a:solidFill>
              </a:rPr>
              <a:t>Custom</a:t>
            </a:r>
            <a:r>
              <a:rPr lang="en-US" sz="3000"/>
              <a:t> k8s Storage Class with </a:t>
            </a:r>
            <a:r>
              <a:rPr lang="en-US" sz="3000">
                <a:solidFill>
                  <a:srgbClr val="FFFF00"/>
                </a:solidFill>
              </a:rPr>
              <a:t>Regional PD </a:t>
            </a:r>
            <a:r>
              <a:rPr lang="en-US" sz="3000"/>
              <a:t>settings</a:t>
            </a:r>
            <a:endParaRPr lang="en-US" sz="3000">
              <a:solidFill>
                <a:srgbClr val="FFFF00"/>
              </a:solidFill>
            </a:endParaRPr>
          </a:p>
        </p:txBody>
      </p:sp>
      <p:cxnSp>
        <p:nvCxnSpPr>
          <p:cNvPr id="25" name="Elbow Connector 24"/>
          <p:cNvCxnSpPr>
            <a:stCxn id="20" idx="4"/>
            <a:endCxn id="15" idx="1"/>
          </p:cNvCxnSpPr>
          <p:nvPr/>
        </p:nvCxnSpPr>
        <p:spPr>
          <a:xfrm rot="16200000" flipH="1">
            <a:off x="2962131" y="5713478"/>
            <a:ext cx="582757" cy="2328000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57066" y="163132"/>
            <a:ext cx="5767493" cy="1188851"/>
          </a:xfrm>
        </p:spPr>
        <p:txBody>
          <a:bodyPr>
            <a:normAutofit fontScale="90000"/>
          </a:bodyPr>
          <a:lstStyle/>
          <a:p>
            <a:r>
              <a:rPr lang="en-US"/>
              <a:t>Regional </a:t>
            </a:r>
            <a:br>
              <a:rPr lang="en-US"/>
            </a:br>
            <a:r>
              <a:rPr lang="en-US"/>
              <a:t>Persistent Disks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66" y="603716"/>
            <a:ext cx="7772400" cy="702216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85422" y="4114800"/>
            <a:ext cx="5407378" cy="4120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3689" y="5362222"/>
            <a:ext cx="5407378" cy="2111021"/>
          </a:xfrm>
          <a:prstGeom prst="roundRect">
            <a:avLst>
              <a:gd name="adj" fmla="val 971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10221" y="1364544"/>
            <a:ext cx="5768623" cy="1625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are </a:t>
            </a:r>
            <a:r>
              <a:rPr lang="en-US">
                <a:solidFill>
                  <a:srgbClr val="FFFF00"/>
                </a:solidFill>
              </a:rPr>
              <a:t>multi-zonal</a:t>
            </a:r>
            <a:r>
              <a:rPr lang="en-US"/>
              <a:t> resources that </a:t>
            </a:r>
            <a:r>
              <a:rPr lang="en-US">
                <a:solidFill>
                  <a:srgbClr val="FFFF00"/>
                </a:solidFill>
              </a:rPr>
              <a:t>replicate</a:t>
            </a:r>
            <a:r>
              <a:rPr lang="en-US"/>
              <a:t> data between </a:t>
            </a:r>
            <a:r>
              <a:rPr lang="en-US">
                <a:solidFill>
                  <a:srgbClr val="FFFF00"/>
                </a:solidFill>
              </a:rPr>
              <a:t>two zones </a:t>
            </a:r>
            <a:r>
              <a:rPr lang="en-US"/>
              <a:t>in the </a:t>
            </a:r>
            <a:r>
              <a:rPr lang="en-US">
                <a:solidFill>
                  <a:srgbClr val="FFFF00"/>
                </a:solidFill>
              </a:rPr>
              <a:t>same region.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410221" y="3084688"/>
            <a:ext cx="5768623" cy="2260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the event of a </a:t>
            </a:r>
            <a:r>
              <a:rPr lang="en-US">
                <a:solidFill>
                  <a:srgbClr val="FFFF00"/>
                </a:solidFill>
              </a:rPr>
              <a:t>zonal outage </a:t>
            </a:r>
            <a:r>
              <a:rPr lang="en-US"/>
              <a:t>or if cluster nodes in one zone become </a:t>
            </a:r>
            <a:r>
              <a:rPr lang="en-US" err="1">
                <a:solidFill>
                  <a:srgbClr val="FFFF00"/>
                </a:solidFill>
              </a:rPr>
              <a:t>unschedulable</a:t>
            </a:r>
            <a:r>
              <a:rPr lang="en-US"/>
              <a:t>, Kubernetes can </a:t>
            </a:r>
            <a:r>
              <a:rPr lang="en-US">
                <a:solidFill>
                  <a:srgbClr val="FFFF00"/>
                </a:solidFill>
              </a:rPr>
              <a:t>failover workloads </a:t>
            </a:r>
            <a:r>
              <a:rPr lang="en-US"/>
              <a:t>using the volume to the other zone.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10221" y="5439832"/>
            <a:ext cx="5768623" cy="22606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Regional PD can be </a:t>
            </a:r>
            <a:r>
              <a:rPr lang="en-US">
                <a:solidFill>
                  <a:srgbClr val="FFFF00"/>
                </a:solidFill>
              </a:rPr>
              <a:t>dynamically</a:t>
            </a:r>
            <a:r>
              <a:rPr lang="en-US"/>
              <a:t> provisioned as needed or </a:t>
            </a:r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provisioned in advance by the cluster administrator (</a:t>
            </a:r>
            <a:r>
              <a:rPr lang="en-US">
                <a:solidFill>
                  <a:srgbClr val="FFFF00"/>
                </a:solidFill>
              </a:rPr>
              <a:t>same as Zonal PD</a:t>
            </a:r>
            <a:r>
              <a:rPr lang="en-US"/>
              <a:t>). 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76577" y="241966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91841" y="24196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6577" y="330828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91841" y="330828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42678" y="4185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57942" y="4185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42678" y="50744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57942" y="50744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42678" y="599615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57942" y="599615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42678" y="69068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57942" y="69068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07599" y="71557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19844" y="254419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Demo-5</a:t>
            </a:r>
            <a:r>
              <a:rPr lang="en-US"/>
              <a:t>: How to use </a:t>
            </a:r>
            <a:r>
              <a:rPr lang="en-US">
                <a:solidFill>
                  <a:srgbClr val="FFFF00"/>
                </a:solidFill>
              </a:rPr>
              <a:t>Regional Persistent Disk</a:t>
            </a:r>
            <a:r>
              <a:rPr lang="en-US"/>
              <a:t> in </a:t>
            </a:r>
            <a:endParaRPr lang="en-US"/>
          </a:p>
          <a:p>
            <a:pPr algn="ctr"/>
            <a:r>
              <a:rPr lang="en-US"/>
              <a:t>GKE Cluster?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376577" y="154207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91841" y="15420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Custom </a:t>
            </a:r>
            <a:r>
              <a:rPr lang="en-US">
                <a:solidFill>
                  <a:srgbClr val="FFFF00"/>
                </a:solidFill>
              </a:rPr>
              <a:t>Storage Class </a:t>
            </a:r>
            <a:r>
              <a:rPr lang="en-US">
                <a:solidFill>
                  <a:schemeClr val="bg1"/>
                </a:solidFill>
              </a:rPr>
              <a:t>with additional attributes to </a:t>
            </a:r>
            <a:r>
              <a:rPr lang="en-US">
                <a:solidFill>
                  <a:srgbClr val="FFFF00"/>
                </a:solidFill>
              </a:rPr>
              <a:t>support regional PD</a:t>
            </a:r>
            <a:r>
              <a:rPr lang="en-US">
                <a:solidFill>
                  <a:schemeClr val="bg1"/>
                </a:solidFill>
              </a:rPr>
              <a:t>.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60" y="1637237"/>
            <a:ext cx="6172327" cy="3521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  <p:bldP spid="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Demo-26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08156" y="6582887"/>
            <a:ext cx="82760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b="1">
                <a:solidFill>
                  <a:srgbClr val="0070C0"/>
                </a:solidFill>
              </a:rPr>
              <a:t>How to create Volume Snapshots and Volume Restore </a:t>
            </a:r>
            <a:endParaRPr lang="en-US" sz="2700" b="1">
              <a:solidFill>
                <a:srgbClr val="0070C0"/>
              </a:solidFill>
            </a:endParaRPr>
          </a:p>
          <a:p>
            <a:pPr algn="ctr"/>
            <a:r>
              <a:rPr lang="en-US" sz="2700" b="1">
                <a:solidFill>
                  <a:srgbClr val="0070C0"/>
                </a:solidFill>
              </a:rPr>
              <a:t>using Kubernetes Objects for GCE PD ?</a:t>
            </a:r>
            <a:endParaRPr lang="en-US" sz="2700" b="1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324964" y="4963408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4095124" y="5907765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Snapshots &amp; Volume Restore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513460" y="16473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53950" y="1647309"/>
            <a:ext cx="3376539" cy="83391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Project-03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  <a:endParaRPr lang="en-US" sz="3000"/>
          </a:p>
          <a:p>
            <a:pPr algn="ctr"/>
            <a:r>
              <a:rPr lang="en-US" sz="3000"/>
              <a:t>(Same </a:t>
            </a:r>
            <a:endParaRPr lang="en-US" sz="3000"/>
          </a:p>
          <a:p>
            <a:pPr algn="ctr"/>
            <a:r>
              <a:rPr lang="en-US" sz="3000"/>
              <a:t>as </a:t>
            </a:r>
            <a:endParaRPr lang="en-US" sz="3000"/>
          </a:p>
          <a:p>
            <a:pPr algn="ctr"/>
            <a:r>
              <a:rPr lang="en-US" sz="3000"/>
              <a:t>Demo-21)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5344126" y="27770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Snapshot</a:t>
            </a:r>
            <a:endParaRPr lang="en-US" sz="3000"/>
          </a:p>
        </p:txBody>
      </p:sp>
      <p:sp>
        <p:nvSpPr>
          <p:cNvPr id="10" name="Oval 9"/>
          <p:cNvSpPr/>
          <p:nvPr/>
        </p:nvSpPr>
        <p:spPr>
          <a:xfrm>
            <a:off x="10553950" y="2777066"/>
            <a:ext cx="3715206" cy="337537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Volume Restore</a:t>
            </a:r>
            <a:endParaRPr lang="en-US" sz="3000"/>
          </a:p>
        </p:txBody>
      </p:sp>
      <p:sp>
        <p:nvSpPr>
          <p:cNvPr id="11" name="Rounded Rectangle 10"/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  <a:endParaRPr lang="en-US"/>
          </a:p>
          <a:p>
            <a:pPr algn="ctr"/>
            <a:r>
              <a:rPr lang="en-US"/>
              <a:t>(admin101, admin102, admin103)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47151" y="64685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Take Volume Snapshot and Delete 2 Users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160001" y="6468533"/>
            <a:ext cx="4109155" cy="95955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Restore from Snapshot</a:t>
            </a:r>
            <a:endParaRPr lang="en-US"/>
          </a:p>
          <a:p>
            <a:pPr algn="ctr"/>
            <a:r>
              <a:rPr lang="en-US"/>
              <a:t>(We should see 3 users present in Database after Restore)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  <a:endParaRPr 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Snapshots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745215" y="750626"/>
            <a:ext cx="3177021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4772" y="2759732"/>
            <a:ext cx="3932710" cy="10750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cxnSp>
        <p:nvCxnSpPr>
          <p:cNvPr id="25" name="Straight Arrow Connector 24"/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27900"/>
            <a:ext cx="12618720" cy="1188851"/>
          </a:xfrm>
        </p:spPr>
        <p:txBody>
          <a:bodyPr/>
          <a:lstStyle/>
          <a:p>
            <a:r>
              <a:rPr lang="en-US" sz="5400"/>
              <a:t>GKE Storage - Volume Snapshots</a:t>
            </a:r>
            <a:endParaRPr lang="en-US" sz="5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8" y="3153291"/>
            <a:ext cx="6886222" cy="3632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19" y="3163444"/>
            <a:ext cx="7066844" cy="30459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15653" y="1117600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 Class</a:t>
            </a:r>
            <a:endParaRPr lang="en-US" sz="3800"/>
          </a:p>
        </p:txBody>
      </p:sp>
      <p:sp>
        <p:nvSpPr>
          <p:cNvPr id="10" name="Oval 9"/>
          <p:cNvSpPr/>
          <p:nvPr/>
        </p:nvSpPr>
        <p:spPr>
          <a:xfrm>
            <a:off x="7643744" y="1117599"/>
            <a:ext cx="6547555" cy="15352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/>
              <a:t>Volume Snapshot</a:t>
            </a:r>
            <a:endParaRPr lang="en-US" sz="3800"/>
          </a:p>
        </p:txBody>
      </p:sp>
      <p:sp>
        <p:nvSpPr>
          <p:cNvPr id="11" name="Rounded Rectangle 10"/>
          <p:cNvSpPr/>
          <p:nvPr/>
        </p:nvSpPr>
        <p:spPr>
          <a:xfrm>
            <a:off x="407564" y="4470400"/>
            <a:ext cx="4097867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643744" y="5009996"/>
            <a:ext cx="640079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11" idx="3"/>
          </p:cNvCxnSpPr>
          <p:nvPr/>
        </p:nvCxnSpPr>
        <p:spPr>
          <a:xfrm>
            <a:off x="4505431" y="4719892"/>
            <a:ext cx="3138313" cy="552019"/>
          </a:xfrm>
          <a:prstGeom prst="bentConnector3">
            <a:avLst>
              <a:gd name="adj1" fmla="val 8705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7254" y="5799083"/>
            <a:ext cx="6400798" cy="35679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8898" y="3509708"/>
            <a:ext cx="4548258" cy="498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480054" y="3532464"/>
            <a:ext cx="3138313" cy="3960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791665" y="6590442"/>
            <a:ext cx="6694308" cy="101084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are referencing the PVC name used for </a:t>
            </a:r>
            <a:r>
              <a:rPr lang="en-US">
                <a:solidFill>
                  <a:srgbClr val="FFFF00"/>
                </a:solidFill>
              </a:rPr>
              <a:t>MySQL Deployment in Project-01 </a:t>
            </a:r>
            <a:r>
              <a:rPr lang="en-US"/>
              <a:t>for which we need to take the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. </a:t>
            </a:r>
            <a:endParaRPr lang="en-US"/>
          </a:p>
        </p:txBody>
      </p:sp>
      <p:cxnSp>
        <p:nvCxnSpPr>
          <p:cNvPr id="21" name="Straight Arrow Connector 20"/>
          <p:cNvCxnSpPr>
            <a:stCxn id="19" idx="0"/>
            <a:endCxn id="16" idx="2"/>
          </p:cNvCxnSpPr>
          <p:nvPr/>
        </p:nvCxnSpPr>
        <p:spPr>
          <a:xfrm flipH="1" flipV="1">
            <a:off x="11137653" y="6155875"/>
            <a:ext cx="1166" cy="43456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2321978" y="897238"/>
            <a:ext cx="11867744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3097989" y="1370777"/>
            <a:ext cx="10876970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238044" y="-247219"/>
            <a:ext cx="78392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Restore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6020871" y="5844427"/>
            <a:ext cx="152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</a:t>
            </a:r>
            <a:endParaRPr lang="en-US" sz="1800"/>
          </a:p>
          <a:p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510090" y="737232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30233" y="63322"/>
            <a:ext cx="2316097" cy="64595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Project-03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01874" y="31396"/>
            <a:ext cx="3026017" cy="76643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Volume Restore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cxnSp>
        <p:nvCxnSpPr>
          <p:cNvPr id="25" name="Straight Arrow Connector 24"/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554406" y="5011238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3349752" y="5840898"/>
            <a:ext cx="126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Restore</a:t>
            </a:r>
            <a:endParaRPr lang="en-US" sz="1800"/>
          </a:p>
          <a:p>
            <a:pPr algn="ctr"/>
            <a:r>
              <a:rPr lang="en-US" sz="1800"/>
              <a:t>PVC</a:t>
            </a:r>
            <a:endParaRPr lang="en-US" sz="1800"/>
          </a:p>
        </p:txBody>
      </p:sp>
      <p:pic>
        <p:nvPicPr>
          <p:cNvPr id="30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574449" y="6673393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346330" y="736336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cxnSp>
        <p:nvCxnSpPr>
          <p:cNvPr id="36" name="Google Shape;398;p28"/>
          <p:cNvCxnSpPr>
            <a:stCxn id="24" idx="1"/>
            <a:endCxn id="30" idx="3"/>
          </p:cNvCxnSpPr>
          <p:nvPr/>
        </p:nvCxnSpPr>
        <p:spPr>
          <a:xfrm flipH="1">
            <a:off x="4386299" y="7076580"/>
            <a:ext cx="728272" cy="2736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" name="Google Shape;401;p28"/>
          <p:cNvCxnSpPr>
            <a:stCxn id="21" idx="2"/>
            <a:endCxn id="30" idx="0"/>
          </p:cNvCxnSpPr>
          <p:nvPr/>
        </p:nvCxnSpPr>
        <p:spPr>
          <a:xfrm>
            <a:off x="3960329" y="5823084"/>
            <a:ext cx="20045" cy="85030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" name="Elbow Connector 46"/>
          <p:cNvCxnSpPr>
            <a:stCxn id="15" idx="1"/>
            <a:endCxn id="21" idx="0"/>
          </p:cNvCxnSpPr>
          <p:nvPr/>
        </p:nvCxnSpPr>
        <p:spPr>
          <a:xfrm rot="10800000" flipV="1">
            <a:off x="3960330" y="4284866"/>
            <a:ext cx="1197555" cy="726371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094226" y="4308219"/>
            <a:ext cx="1725327" cy="3257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UPDATE</a:t>
            </a:r>
            <a:endParaRPr lang="en-US" sz="1800"/>
          </a:p>
        </p:txBody>
      </p:sp>
      <p:cxnSp>
        <p:nvCxnSpPr>
          <p:cNvPr id="59" name="Curved Connector 58"/>
          <p:cNvCxnSpPr>
            <a:stCxn id="17" idx="1"/>
            <a:endCxn id="21" idx="0"/>
          </p:cNvCxnSpPr>
          <p:nvPr/>
        </p:nvCxnSpPr>
        <p:spPr>
          <a:xfrm rot="10800000">
            <a:off x="3960330" y="5011238"/>
            <a:ext cx="4655855" cy="454774"/>
          </a:xfrm>
          <a:prstGeom prst="curvedConnector4">
            <a:avLst>
              <a:gd name="adj1" fmla="val 785"/>
              <a:gd name="adj2" fmla="val 150267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92502" y="5256016"/>
            <a:ext cx="445058" cy="4129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433214" y="5238625"/>
            <a:ext cx="409423" cy="4260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2062274" y="2996026"/>
            <a:ext cx="2915590" cy="4754582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520821" y="2970723"/>
            <a:ext cx="1998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9B072B"/>
                </a:solidFill>
              </a:rPr>
              <a:t>Volume Restore</a:t>
            </a:r>
            <a:endParaRPr lang="en-US">
              <a:solidFill>
                <a:srgbClr val="9B072B"/>
              </a:solidFill>
            </a:endParaRPr>
          </a:p>
          <a:p>
            <a:pPr algn="ctr"/>
            <a:r>
              <a:rPr lang="en-US">
                <a:solidFill>
                  <a:srgbClr val="9B072B"/>
                </a:solidFill>
              </a:rPr>
              <a:t>Resources </a:t>
            </a:r>
            <a:endParaRPr lang="en-US">
              <a:solidFill>
                <a:srgbClr val="9B072B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967273" y="3871000"/>
            <a:ext cx="3335798" cy="798118"/>
          </a:xfrm>
          <a:prstGeom prst="roundRect">
            <a:avLst>
              <a:gd name="adj" fmla="val 7973"/>
            </a:avLst>
          </a:prstGeom>
          <a:noFill/>
          <a:ln w="381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1" grpId="0"/>
      <p:bldP spid="56" grpId="0" animBg="1"/>
      <p:bldP spid="80" grpId="0" animBg="1"/>
      <p:bldP spid="81" grpId="0"/>
      <p:bldP spid="8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  <a:endParaRPr lang="en-US" sz="2000"/>
          </a:p>
          <a:p>
            <a:pPr algn="ctr"/>
            <a:r>
              <a:rPr lang="en-US" sz="2000"/>
              <a:t>using Kubernetes Objects for GCE PD ?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08" y="2247249"/>
            <a:ext cx="6154090" cy="3900821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Volume Snapshots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745215" y="750626"/>
            <a:ext cx="3177021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4772" y="2759732"/>
            <a:ext cx="3932710" cy="10750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60957" y="3242235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157884" y="4014916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cxnSp>
        <p:nvCxnSpPr>
          <p:cNvPr id="25" name="Straight Arrow Connector 24"/>
          <p:cNvCxnSpPr>
            <a:stCxn id="12" idx="2"/>
            <a:endCxn id="15" idx="0"/>
          </p:cNvCxnSpPr>
          <p:nvPr/>
        </p:nvCxnSpPr>
        <p:spPr>
          <a:xfrm flipH="1">
            <a:off x="6668401" y="3782136"/>
            <a:ext cx="3073" cy="232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23" idx="0"/>
          </p:cNvCxnSpPr>
          <p:nvPr/>
        </p:nvCxnSpPr>
        <p:spPr>
          <a:xfrm flipH="1">
            <a:off x="6663167" y="4554817"/>
            <a:ext cx="5234" cy="49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86995" y="232800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02259" y="232800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 Class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86995" y="321662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02259" y="32166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1133" y="58349"/>
            <a:ext cx="6114424" cy="13332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Demo-26</a:t>
            </a:r>
            <a:r>
              <a:rPr lang="en-US" sz="2000"/>
              <a:t>: How to create Volume Snapshots and Volume Restore </a:t>
            </a:r>
            <a:endParaRPr lang="en-US" sz="2000"/>
          </a:p>
          <a:p>
            <a:pPr algn="ctr"/>
            <a:r>
              <a:rPr lang="en-US" sz="2000"/>
              <a:t>using Kubernetes Objects for GCE PD ?</a:t>
            </a:r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8287651" y="1498111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Volume Snapshots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24" y="2227758"/>
            <a:ext cx="5638800" cy="245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24" y="5163961"/>
            <a:ext cx="5600700" cy="25146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37724" y="4865511"/>
            <a:ext cx="14221268" cy="0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20679" y="58434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035943" y="58434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Snapshot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rgbClr val="FFFF00"/>
                </a:solidFill>
              </a:rPr>
              <a:t> Attributes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20679" y="682142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035943" y="6732084"/>
            <a:ext cx="6356733" cy="94647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MySQL Deployment with </a:t>
            </a:r>
            <a:r>
              <a:rPr lang="en-US">
                <a:solidFill>
                  <a:srgbClr val="FFFF00"/>
                </a:solidFill>
              </a:rPr>
              <a:t>restore-</a:t>
            </a:r>
            <a:r>
              <a:rPr lang="en-US" err="1">
                <a:solidFill>
                  <a:srgbClr val="FFFF00"/>
                </a:solidFill>
              </a:rPr>
              <a:t>pvc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deploy</a:t>
            </a:r>
            <a:r>
              <a:rPr lang="en-US"/>
              <a:t> it.</a:t>
            </a:r>
            <a:endParaRPr lang="en-US"/>
          </a:p>
          <a:p>
            <a:pPr algn="ctr"/>
            <a:r>
              <a:rPr lang="en-US">
                <a:solidFill>
                  <a:srgbClr val="FFFF00"/>
                </a:solidFill>
              </a:rPr>
              <a:t>Test</a:t>
            </a:r>
            <a:r>
              <a:rPr lang="en-US"/>
              <a:t> the restored disk content.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21335" y="501357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Project-03: Volume Restore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Kubernetes Storage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Demo-27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4416" y="6736541"/>
            <a:ext cx="63809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How to Clone Volumes in GKE Cluster ?</a:t>
            </a:r>
            <a:endParaRPr lang="en-US" sz="3000" b="1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413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249466" y="4941235"/>
            <a:ext cx="1042109" cy="9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4019626" y="5885592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Disk</a:t>
            </a:r>
            <a:endParaRPr lang="en-US" sz="18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Persistent Volume Clone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4883" y="1647309"/>
            <a:ext cx="3376539" cy="833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548887" y="1545709"/>
            <a:ext cx="3376539" cy="8339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5549" y="2777066"/>
            <a:ext cx="3715206" cy="33753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 App </a:t>
            </a:r>
            <a:endParaRPr lang="en-US" sz="3000"/>
          </a:p>
          <a:p>
            <a:pPr algn="ctr"/>
            <a:r>
              <a:rPr lang="en-US" sz="3000"/>
              <a:t>(Same </a:t>
            </a:r>
            <a:endParaRPr lang="en-US" sz="3000"/>
          </a:p>
          <a:p>
            <a:pPr algn="ctr"/>
            <a:r>
              <a:rPr lang="en-US" sz="3000"/>
              <a:t>as </a:t>
            </a:r>
            <a:endParaRPr lang="en-US" sz="3000"/>
          </a:p>
          <a:p>
            <a:pPr algn="ctr"/>
            <a:r>
              <a:rPr lang="en-US" sz="3000"/>
              <a:t>Demo-21)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10379553" y="2675466"/>
            <a:ext cx="3715206" cy="337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User </a:t>
            </a:r>
            <a:r>
              <a:rPr lang="en-US" sz="3000" err="1"/>
              <a:t>Mgmt</a:t>
            </a:r>
            <a:r>
              <a:rPr lang="en-US" sz="3000"/>
              <a:t> WebApp2</a:t>
            </a:r>
            <a:endParaRPr lang="en-US" sz="3000"/>
          </a:p>
          <a:p>
            <a:pPr algn="ctr"/>
            <a:r>
              <a:rPr lang="en-US" sz="3000"/>
              <a:t>Uses</a:t>
            </a:r>
            <a:endParaRPr lang="en-US" sz="3000"/>
          </a:p>
          <a:p>
            <a:pPr algn="ctr"/>
            <a:r>
              <a:rPr lang="en-US" sz="3000"/>
              <a:t>CLONED PVC</a:t>
            </a:r>
            <a:endParaRPr lang="en-US" sz="3000"/>
          </a:p>
        </p:txBody>
      </p:sp>
      <p:sp>
        <p:nvSpPr>
          <p:cNvPr id="11" name="Rounded Rectangle 10"/>
          <p:cNvSpPr/>
          <p:nvPr/>
        </p:nvSpPr>
        <p:spPr>
          <a:xfrm>
            <a:off x="338667" y="6468533"/>
            <a:ext cx="4109155" cy="9595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3 users </a:t>
            </a:r>
            <a:endParaRPr lang="en-US"/>
          </a:p>
          <a:p>
            <a:pPr algn="ctr"/>
            <a:r>
              <a:rPr lang="en-US"/>
              <a:t>(admin101, admin102, admin103)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82578" y="6366933"/>
            <a:ext cx="4109155" cy="9595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(We should see 3 users present in WebApp2)</a:t>
            </a:r>
            <a:endParaRPr lang="en-US"/>
          </a:p>
        </p:txBody>
      </p:sp>
      <p:pic>
        <p:nvPicPr>
          <p:cNvPr id="3" name="Google Shape;40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56803" y="597076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5982851" y="6745775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  <a:endParaRPr lang="en-US" sz="1800" b="1">
              <a:solidFill>
                <a:srgbClr val="9B072B"/>
              </a:solidFill>
            </a:endParaRP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  <a:endParaRPr lang="en-US" sz="1800" b="1">
              <a:solidFill>
                <a:srgbClr val="9B072B"/>
              </a:solidFill>
            </a:endParaRPr>
          </a:p>
        </p:txBody>
      </p:sp>
      <p:pic>
        <p:nvPicPr>
          <p:cNvPr id="15" name="Google Shape;40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64798" y="445249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6658118" y="4223790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  <a:endParaRPr lang="en-US" sz="1800" b="1">
              <a:solidFill>
                <a:srgbClr val="9B072B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14130" y="4069644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5" idx="2"/>
            <a:endCxn id="3" idx="0"/>
          </p:cNvCxnSpPr>
          <p:nvPr/>
        </p:nvCxnSpPr>
        <p:spPr>
          <a:xfrm flipH="1">
            <a:off x="7362726" y="5264343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24381" y="5418847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  <a:endParaRPr lang="en-US" b="1">
              <a:solidFill>
                <a:srgbClr val="9B072B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31644" y="1467801"/>
            <a:ext cx="4967112" cy="107244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Uses PVC </a:t>
            </a:r>
            <a:r>
              <a:rPr lang="en-US" sz="3000" err="1"/>
              <a:t>Datasource</a:t>
            </a:r>
            <a:r>
              <a:rPr lang="en-US" sz="3000"/>
              <a:t> Concept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/>
      <p:bldP spid="16" grpId="0"/>
      <p:bldP spid="17" grpId="0" animBg="1"/>
      <p:bldP spid="1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306888" y="582285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  <a:endParaRPr 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1" y="1370777"/>
            <a:ext cx="9442407" cy="521101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663167" y="5859691"/>
            <a:ext cx="7993" cy="8109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  <a:endCxn id="23" idx="3"/>
          </p:cNvCxnSpPr>
          <p:nvPr/>
        </p:nvCxnSpPr>
        <p:spPr>
          <a:xfrm flipH="1" flipV="1">
            <a:off x="7069090" y="5453768"/>
            <a:ext cx="1547094" cy="1224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/>
          <p:cNvCxnSpPr>
            <a:stCxn id="17" idx="3"/>
            <a:endCxn id="19" idx="1"/>
          </p:cNvCxnSpPr>
          <p:nvPr/>
        </p:nvCxnSpPr>
        <p:spPr>
          <a:xfrm>
            <a:off x="9575869" y="5466012"/>
            <a:ext cx="379253" cy="1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/>
          <p:cNvCxnSpPr>
            <a:stCxn id="18" idx="1"/>
            <a:endCxn id="19" idx="3"/>
          </p:cNvCxnSpPr>
          <p:nvPr/>
        </p:nvCxnSpPr>
        <p:spPr>
          <a:xfrm rot="10800000">
            <a:off x="10914802" y="5466029"/>
            <a:ext cx="420730" cy="1207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35532" y="499826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55122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7244" y="5047845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50424" y="-247219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- Default Kubernetes Storage Class</a:t>
            </a:r>
            <a:endParaRPr lang="en-US" sz="4200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212194" y="188537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5704873" y="277739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7168724" y="2358124"/>
            <a:ext cx="1440879" cy="55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853" y="1909517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1114253" y="2363637"/>
            <a:ext cx="5097941" cy="308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9233" y="2002860"/>
            <a:ext cx="2294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http//&lt;Load-Balancer-IP&gt;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44923" y="5852218"/>
            <a:ext cx="63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Pods</a:t>
            </a:r>
            <a:endParaRPr 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9927726" y="5852218"/>
            <a:ext cx="115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ReplicaSet</a:t>
            </a:r>
            <a:endParaRPr lang="en-US" sz="1800"/>
          </a:p>
        </p:txBody>
      </p:sp>
      <p:sp>
        <p:nvSpPr>
          <p:cNvPr id="51" name="TextBox 50"/>
          <p:cNvSpPr txBox="1"/>
          <p:nvPr/>
        </p:nvSpPr>
        <p:spPr>
          <a:xfrm>
            <a:off x="11272053" y="5877862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Deployment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283292" y="5822854"/>
            <a:ext cx="250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CLONED k8s </a:t>
            </a:r>
            <a:endParaRPr lang="en-US" sz="1800" b="1">
              <a:solidFill>
                <a:srgbClr val="9B072B"/>
              </a:solidFill>
            </a:endParaRPr>
          </a:p>
          <a:p>
            <a:pPr algn="ctr"/>
            <a:r>
              <a:rPr lang="en-US" sz="1800" b="1">
                <a:solidFill>
                  <a:srgbClr val="9B072B"/>
                </a:solidFill>
              </a:rPr>
              <a:t>Persistent Volume Claim</a:t>
            </a:r>
            <a:endParaRPr lang="en-US" sz="1800" b="1">
              <a:solidFill>
                <a:srgbClr val="9B072B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8" name="Rounded Rectangle 57"/>
          <p:cNvSpPr/>
          <p:nvPr/>
        </p:nvSpPr>
        <p:spPr>
          <a:xfrm>
            <a:off x="8369747" y="4719031"/>
            <a:ext cx="4385620" cy="17161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429556" y="4567379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MySQL Deployment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UserMgmt</a:t>
            </a:r>
            <a:r>
              <a:rPr lang="en-US" sz="1800"/>
              <a:t> Deployment</a:t>
            </a:r>
            <a:endParaRPr lang="en-US" sz="1800"/>
          </a:p>
        </p:txBody>
      </p:sp>
      <p:pic>
        <p:nvPicPr>
          <p:cNvPr id="90" name="Google Shape;407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/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MySQL k8s ClusterIP Service</a:t>
            </a:r>
            <a:endParaRPr lang="en-US" sz="1800"/>
          </a:p>
        </p:txBody>
      </p:sp>
      <p:cxnSp>
        <p:nvCxnSpPr>
          <p:cNvPr id="94" name="Straight Arrow Connector 93"/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3940" y="8585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2367059" y="498100"/>
            <a:ext cx="821474" cy="8533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146" y="5011238"/>
            <a:ext cx="977246" cy="9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762511" y="5859691"/>
            <a:ext cx="121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k8s </a:t>
            </a:r>
            <a:endParaRPr lang="en-US" sz="1800"/>
          </a:p>
          <a:p>
            <a:pPr algn="ctr"/>
            <a:r>
              <a:rPr lang="en-US" sz="1800"/>
              <a:t>ConfigMap</a:t>
            </a:r>
            <a:endParaRPr lang="en-US" sz="1800"/>
          </a:p>
        </p:txBody>
      </p:sp>
      <p:cxnSp>
        <p:nvCxnSpPr>
          <p:cNvPr id="34" name="Google Shape;411;p28"/>
          <p:cNvCxnSpPr>
            <a:stCxn id="3074" idx="1"/>
            <a:endCxn id="18" idx="3"/>
          </p:cNvCxnSpPr>
          <p:nvPr/>
        </p:nvCxnSpPr>
        <p:spPr>
          <a:xfrm rot="10800000">
            <a:off x="12295218" y="5478106"/>
            <a:ext cx="487929" cy="64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" name="Oval 19"/>
          <p:cNvSpPr/>
          <p:nvPr/>
        </p:nvSpPr>
        <p:spPr>
          <a:xfrm>
            <a:off x="585861" y="687753"/>
            <a:ext cx="3177021" cy="8339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Project-02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4615" y="2586961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Standard </a:t>
            </a:r>
            <a:r>
              <a:rPr lang="en-US" sz="3000" err="1">
                <a:solidFill>
                  <a:srgbClr val="FFFF00"/>
                </a:solidFill>
              </a:rPr>
              <a:t>UserMgmt</a:t>
            </a:r>
            <a:r>
              <a:rPr lang="en-US" sz="3000">
                <a:solidFill>
                  <a:srgbClr val="FFFF00"/>
                </a:solidFill>
              </a:rPr>
              <a:t> Web Application </a:t>
            </a:r>
            <a:r>
              <a:rPr lang="en-US" sz="3000">
                <a:solidFill>
                  <a:schemeClr val="bg1"/>
                </a:solidFill>
              </a:rPr>
              <a:t>on GKE Cluster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8258" y="4736186"/>
            <a:ext cx="3932710" cy="2042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We create a PVC by cloning </a:t>
            </a:r>
            <a:r>
              <a:rPr lang="en-US" sz="3000">
                <a:solidFill>
                  <a:srgbClr val="FFFF00"/>
                </a:solidFill>
              </a:rPr>
              <a:t>Project-01 PVC</a:t>
            </a:r>
            <a:endParaRPr lang="en-US" sz="3000">
              <a:solidFill>
                <a:srgbClr val="FFFF00"/>
              </a:solidFill>
            </a:endParaRPr>
          </a:p>
        </p:txBody>
      </p:sp>
      <p:pic>
        <p:nvPicPr>
          <p:cNvPr id="15" name="Google Shape;402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65239" y="35295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5958559" y="3300869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9B072B"/>
                </a:solidFill>
              </a:rPr>
              <a:t>Project-01 PVC</a:t>
            </a:r>
            <a:endParaRPr lang="en-US" sz="1800" b="1">
              <a:solidFill>
                <a:srgbClr val="9B072B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14571" y="3146723"/>
            <a:ext cx="3002140" cy="3288502"/>
          </a:xfrm>
          <a:prstGeom prst="roundRect">
            <a:avLst>
              <a:gd name="adj" fmla="val 9899"/>
            </a:avLst>
          </a:prstGeom>
          <a:noFill/>
          <a:ln w="50800">
            <a:solidFill>
              <a:srgbClr val="9B072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5" idx="2"/>
            <a:endCxn id="23" idx="0"/>
          </p:cNvCxnSpPr>
          <p:nvPr/>
        </p:nvCxnSpPr>
        <p:spPr>
          <a:xfrm flipH="1">
            <a:off x="6663167" y="4341422"/>
            <a:ext cx="7995" cy="70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24822" y="4495926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9B072B"/>
                </a:solidFill>
              </a:rPr>
              <a:t>Cloning</a:t>
            </a:r>
            <a:endParaRPr lang="en-US" b="1">
              <a:solidFill>
                <a:srgbClr val="9B072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 animBg="1"/>
      <p:bldP spid="25" grpId="0"/>
      <p:bldP spid="26" grpId="0" animBg="1"/>
      <p:bldP spid="3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Project-01: </a:t>
            </a:r>
            <a:r>
              <a:rPr lang="en-US" err="1"/>
              <a:t>UserMgmt</a:t>
            </a:r>
            <a:r>
              <a:rPr lang="en-US"/>
              <a:t> WebApp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96" y="2313252"/>
            <a:ext cx="6101663" cy="3507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99" y="5834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86995" y="222775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02259" y="222775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by cloning </a:t>
            </a:r>
            <a:r>
              <a:rPr lang="en-US">
                <a:solidFill>
                  <a:schemeClr val="bg1"/>
                </a:solidFill>
              </a:rPr>
              <a:t>the Project-01 PVC using </a:t>
            </a:r>
            <a:r>
              <a:rPr lang="en-US" err="1">
                <a:solidFill>
                  <a:srgbClr val="FFFF00"/>
                </a:solidFill>
              </a:rPr>
              <a:t>dataSource</a:t>
            </a:r>
            <a:r>
              <a:rPr lang="en-US">
                <a:solidFill>
                  <a:schemeClr val="bg1"/>
                </a:solidFill>
              </a:rPr>
              <a:t> Attribute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86995" y="31163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02259" y="31163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Config Map </a:t>
            </a:r>
            <a:r>
              <a:rPr lang="en-US"/>
              <a:t>which will create the database schema in MySQL DB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3096" y="39939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68360" y="39939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MySQL DB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53096" y="48825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68360" y="48825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Cluster IP Service </a:t>
            </a:r>
            <a:r>
              <a:rPr lang="en-US"/>
              <a:t>for MySQL DB</a:t>
            </a:r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6453096" y="580424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168360" y="580424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53096" y="6714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68360" y="67148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1408" y="13915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1133" y="58349"/>
            <a:ext cx="6114424" cy="105925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Demo-7</a:t>
            </a:r>
            <a:r>
              <a:rPr lang="en-US" sz="2000"/>
              <a:t>: How to use Cloned Volumes in GKE Cluster ?</a:t>
            </a:r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8287651" y="139786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Project-02: PVC Clone </a:t>
            </a:r>
            <a:r>
              <a:rPr lang="en-US" err="1"/>
              <a:t>UserMgmt</a:t>
            </a:r>
            <a:r>
              <a:rPr lang="en-US"/>
              <a:t> WebApp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08" y="2453712"/>
            <a:ext cx="6108029" cy="34729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71408" y="6310489"/>
            <a:ext cx="6050615" cy="103857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All the k8s resource names will be </a:t>
            </a:r>
            <a:r>
              <a:rPr lang="en-US">
                <a:solidFill>
                  <a:srgbClr val="FFFF00"/>
                </a:solidFill>
              </a:rPr>
              <a:t>appended with “2” </a:t>
            </a:r>
            <a:r>
              <a:rPr lang="en-US"/>
              <a:t>for User </a:t>
            </a:r>
            <a:r>
              <a:rPr lang="en-US" err="1"/>
              <a:t>Mgmt</a:t>
            </a:r>
            <a:r>
              <a:rPr lang="en-US"/>
              <a:t> WebApp2 for Project-02</a:t>
            </a:r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856" y="1498035"/>
            <a:ext cx="10951030" cy="6034473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Error occurs if Source PV and Cloned PV Zones doesn’t Match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40" y="2126771"/>
            <a:ext cx="13164720" cy="2996344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using a </a:t>
            </a:r>
            <a:r>
              <a:rPr lang="en-US">
                <a:solidFill>
                  <a:srgbClr val="0070C0"/>
                </a:solidFill>
              </a:rPr>
              <a:t>Regional GKE Cluster</a:t>
            </a:r>
            <a:r>
              <a:rPr lang="en-US"/>
              <a:t>. </a:t>
            </a:r>
            <a:endParaRPr lang="en-US"/>
          </a:p>
          <a:p>
            <a:r>
              <a:rPr lang="en-US"/>
              <a:t>We have </a:t>
            </a:r>
            <a:r>
              <a:rPr lang="en-US">
                <a:solidFill>
                  <a:srgbClr val="0070C0"/>
                </a:solidFill>
              </a:rPr>
              <a:t>1 node </a:t>
            </a:r>
            <a:r>
              <a:rPr lang="en-US"/>
              <a:t>in each zone (us-central-1a, us-central-1b, us-central-1c)</a:t>
            </a:r>
            <a:endParaRPr lang="en-US"/>
          </a:p>
          <a:p>
            <a:r>
              <a:rPr lang="en-US"/>
              <a:t>If </a:t>
            </a:r>
            <a:r>
              <a:rPr lang="en-US">
                <a:solidFill>
                  <a:srgbClr val="0070C0"/>
                </a:solidFill>
              </a:rPr>
              <a:t>project-01 MySQL Pod scheduled on us-central-1a node </a:t>
            </a:r>
            <a:r>
              <a:rPr lang="en-US"/>
              <a:t>and if </a:t>
            </a:r>
            <a:r>
              <a:rPr lang="en-US">
                <a:solidFill>
                  <a:srgbClr val="00B050"/>
                </a:solidFill>
              </a:rPr>
              <a:t>project-02 MySQL Pod scheduled on us-central-1b or 1c nodes </a:t>
            </a:r>
            <a:r>
              <a:rPr lang="en-US"/>
              <a:t>then it will fail.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exact Issue?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38943" y="4746171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Source PV</a:t>
            </a:r>
            <a:endParaRPr lang="en-US" sz="3600"/>
          </a:p>
        </p:txBody>
      </p:sp>
      <p:sp>
        <p:nvSpPr>
          <p:cNvPr id="6" name="Rounded Rectangle 5"/>
          <p:cNvSpPr/>
          <p:nvPr/>
        </p:nvSpPr>
        <p:spPr>
          <a:xfrm>
            <a:off x="1338943" y="5740853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Cloned PV</a:t>
            </a:r>
            <a:endParaRPr lang="en-US" sz="3600"/>
          </a:p>
        </p:txBody>
      </p:sp>
      <p:sp>
        <p:nvSpPr>
          <p:cNvPr id="7" name="Rounded Rectangle 6"/>
          <p:cNvSpPr/>
          <p:nvPr/>
        </p:nvSpPr>
        <p:spPr>
          <a:xfrm>
            <a:off x="5279571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  <a:endParaRPr lang="en-US" sz="3600"/>
          </a:p>
        </p:txBody>
      </p:sp>
      <p:sp>
        <p:nvSpPr>
          <p:cNvPr id="8" name="Rounded Rectangle 7"/>
          <p:cNvSpPr/>
          <p:nvPr/>
        </p:nvSpPr>
        <p:spPr>
          <a:xfrm>
            <a:off x="5279571" y="5740853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  <a:endParaRPr lang="en-US" sz="3600"/>
          </a:p>
        </p:txBody>
      </p:sp>
      <p:sp>
        <p:nvSpPr>
          <p:cNvPr id="9" name="Rounded Rectangle 8"/>
          <p:cNvSpPr/>
          <p:nvPr/>
        </p:nvSpPr>
        <p:spPr>
          <a:xfrm>
            <a:off x="1338943" y="6735535"/>
            <a:ext cx="3494314" cy="762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RESULT</a:t>
            </a:r>
            <a:endParaRPr lang="en-US" sz="3600"/>
          </a:p>
        </p:txBody>
      </p:sp>
      <p:sp>
        <p:nvSpPr>
          <p:cNvPr id="10" name="Rounded Rectangle 9"/>
          <p:cNvSpPr/>
          <p:nvPr/>
        </p:nvSpPr>
        <p:spPr>
          <a:xfrm>
            <a:off x="5279571" y="6735535"/>
            <a:ext cx="3494314" cy="7620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be SUCCESS</a:t>
            </a:r>
            <a:endParaRPr lang="en-US" sz="2800"/>
          </a:p>
        </p:txBody>
      </p:sp>
      <p:sp>
        <p:nvSpPr>
          <p:cNvPr id="11" name="Rounded Rectangle 10"/>
          <p:cNvSpPr/>
          <p:nvPr/>
        </p:nvSpPr>
        <p:spPr>
          <a:xfrm>
            <a:off x="9220199" y="4746171"/>
            <a:ext cx="3494314" cy="762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us-central-1a</a:t>
            </a:r>
            <a:endParaRPr lang="en-US" sz="3600"/>
          </a:p>
        </p:txBody>
      </p:sp>
      <p:sp>
        <p:nvSpPr>
          <p:cNvPr id="12" name="Rounded Rectangle 11"/>
          <p:cNvSpPr/>
          <p:nvPr/>
        </p:nvSpPr>
        <p:spPr>
          <a:xfrm>
            <a:off x="9220199" y="6735535"/>
            <a:ext cx="3494314" cy="762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CLONE will FAIL</a:t>
            </a:r>
            <a:endParaRPr lang="en-US" sz="2800"/>
          </a:p>
        </p:txBody>
      </p:sp>
      <p:sp>
        <p:nvSpPr>
          <p:cNvPr id="13" name="Rounded Rectangle 12"/>
          <p:cNvSpPr/>
          <p:nvPr/>
        </p:nvSpPr>
        <p:spPr>
          <a:xfrm>
            <a:off x="9220199" y="5740853"/>
            <a:ext cx="3494314" cy="762000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us-central-1b</a:t>
            </a:r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  <a:endParaRPr lang="en-US" sz="29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  <a:endParaRPr lang="en-US" sz="28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  <a:endParaRPr lang="en-US" sz="36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  <a:endParaRPr lang="en-US" sz="26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  <a:endParaRPr lang="en-US" sz="4300" b="1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  <a:endParaRPr lang="en-US" sz="4300" b="1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  <a:endParaRPr lang="en-US" sz="4300" b="1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  <a:endParaRPr lang="en-US" b="1"/>
          </a:p>
        </p:txBody>
      </p:sp>
      <p:sp>
        <p:nvSpPr>
          <p:cNvPr id="26" name="Rounded Rectangle 25"/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  <a:endParaRPr lang="en-US" sz="28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  <a:endParaRPr lang="en-US" sz="26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  <a:endParaRPr lang="en-US" sz="34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  <a:endParaRPr lang="en-US" sz="32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662281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4241649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2" name="Rectangle 21"/>
          <p:cNvSpPr/>
          <p:nvPr/>
        </p:nvSpPr>
        <p:spPr>
          <a:xfrm>
            <a:off x="7622265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8011257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385251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853871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8523254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/>
          <p:cNvSpPr txBox="1"/>
          <p:nvPr/>
        </p:nvSpPr>
        <p:spPr>
          <a:xfrm>
            <a:off x="8069660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8" name="Rectangle 27"/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  <a:endParaRPr lang="en-IN" sz="1800"/>
          </a:p>
        </p:txBody>
      </p:sp>
      <p:grpSp>
        <p:nvGrpSpPr>
          <p:cNvPr id="29" name="Group 28"/>
          <p:cNvGrpSpPr/>
          <p:nvPr/>
        </p:nvGrpSpPr>
        <p:grpSpPr>
          <a:xfrm>
            <a:off x="8626198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1230568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1230568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230568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230568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57029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7029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57029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57029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129697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958951" y="3351282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  <a:endParaRPr lang="en-US"/>
          </a:p>
        </p:txBody>
      </p:sp>
      <p:pic>
        <p:nvPicPr>
          <p:cNvPr id="58" name="Graphic 57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403" y="1294043"/>
            <a:ext cx="816876" cy="816876"/>
          </a:xfrm>
          <a:prstGeom prst="rect">
            <a:avLst/>
          </a:prstGeom>
        </p:spPr>
      </p:pic>
      <p:pic>
        <p:nvPicPr>
          <p:cNvPr id="84" name="Graphic 83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108403" y="1214803"/>
            <a:ext cx="816876" cy="170809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13349" y="2634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89" name="Straight Arrow Connector 88"/>
          <p:cNvCxnSpPr>
            <a:endCxn id="21" idx="1"/>
          </p:cNvCxnSpPr>
          <p:nvPr/>
        </p:nvCxnSpPr>
        <p:spPr>
          <a:xfrm>
            <a:off x="925278" y="2575632"/>
            <a:ext cx="3316371" cy="21663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7200632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95508" y="3186436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37324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  <a:endParaRPr lang="en-US" sz="1400"/>
          </a:p>
        </p:txBody>
      </p:sp>
      <p:pic>
        <p:nvPicPr>
          <p:cNvPr id="39" name="Google Shape;41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56326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30568" y="4306764"/>
            <a:ext cx="2977454" cy="4758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StatefulSets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5508" y="5475104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setup to achieve  HA</a:t>
            </a:r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95510" y="5949820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Master-Master MySQL setup </a:t>
            </a:r>
            <a:endParaRPr lang="en-US" sz="1600"/>
          </a:p>
        </p:txBody>
      </p:sp>
      <p:sp>
        <p:nvSpPr>
          <p:cNvPr id="53" name="Rectangle 52"/>
          <p:cNvSpPr/>
          <p:nvPr/>
        </p:nvSpPr>
        <p:spPr>
          <a:xfrm>
            <a:off x="95510" y="645048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Master-Slave MySQL setup </a:t>
            </a: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111178" y="691981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Automatic Backup &amp; Recovery</a:t>
            </a:r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111177" y="4981378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Drawbacks of GCE PD CSI for MySQL DB</a:t>
            </a:r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>
            <a:off x="95508" y="739747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Auto-Upgrade MySQL</a:t>
            </a:r>
            <a:endParaRPr lang="en-US" sz="16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Fix ?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3287" y="1652319"/>
            <a:ext cx="5921829" cy="252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Kubernetes </a:t>
            </a:r>
            <a:endParaRPr lang="en-US" sz="5000"/>
          </a:p>
          <a:p>
            <a:pPr algn="ctr"/>
            <a:r>
              <a:rPr lang="en-US" sz="5000"/>
              <a:t>Node Selectors</a:t>
            </a:r>
            <a:endParaRPr lang="en-US" sz="5000"/>
          </a:p>
        </p:txBody>
      </p:sp>
      <p:sp>
        <p:nvSpPr>
          <p:cNvPr id="6" name="Oval 5"/>
          <p:cNvSpPr/>
          <p:nvPr/>
        </p:nvSpPr>
        <p:spPr>
          <a:xfrm>
            <a:off x="6444342" y="1395349"/>
            <a:ext cx="8022771" cy="30394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a super simple words, using Node Selectors we will be able to schedule the POD on a </a:t>
            </a:r>
            <a:r>
              <a:rPr lang="en-US" sz="3000">
                <a:solidFill>
                  <a:srgbClr val="FFFF00"/>
                </a:solidFill>
              </a:rPr>
              <a:t>specific or desired</a:t>
            </a:r>
            <a:r>
              <a:rPr lang="en-US" sz="3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000"/>
              <a:t>Kubernetes Node</a:t>
            </a:r>
            <a:endParaRPr lang="en-US" sz="30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Demo-28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629822" y="6523231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77789" y="6729645"/>
            <a:ext cx="73057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rgbClr val="0070C0"/>
                </a:solidFill>
              </a:rPr>
              <a:t>GKE Workloads and Cloud SQL Public IP</a:t>
            </a:r>
            <a:endParaRPr lang="en-US" sz="3400" b="1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397;p2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056068" y="506845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662281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4241649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2" name="Rectangle 21"/>
          <p:cNvSpPr/>
          <p:nvPr/>
        </p:nvSpPr>
        <p:spPr>
          <a:xfrm>
            <a:off x="7622265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8011257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385251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853871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8523254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7" name="TextBox 26"/>
          <p:cNvSpPr txBox="1"/>
          <p:nvPr/>
        </p:nvSpPr>
        <p:spPr>
          <a:xfrm>
            <a:off x="8069660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mysql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8" name="Rectangle 27"/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MySQL – </a:t>
            </a:r>
            <a:r>
              <a:rPr lang="en-IN" sz="1800" err="1"/>
              <a:t>ClusterIP</a:t>
            </a:r>
            <a:r>
              <a:rPr lang="en-IN" sz="1800"/>
              <a:t> Service</a:t>
            </a:r>
            <a:endParaRPr lang="en-IN" sz="1800"/>
          </a:p>
        </p:txBody>
      </p:sp>
      <p:grpSp>
        <p:nvGrpSpPr>
          <p:cNvPr id="29" name="Group 28"/>
          <p:cNvGrpSpPr/>
          <p:nvPr/>
        </p:nvGrpSpPr>
        <p:grpSpPr>
          <a:xfrm>
            <a:off x="8626198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1230568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1230568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Volumes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230568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Mounts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230568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ClusterIP</a:t>
            </a:r>
            <a:r>
              <a:rPr lang="en-US"/>
              <a:t> Service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57029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 Class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7029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Volume Claim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57029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 Map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57029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129697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958951" y="3351282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  <a:endParaRPr lang="en-US"/>
          </a:p>
        </p:txBody>
      </p:sp>
      <p:pic>
        <p:nvPicPr>
          <p:cNvPr id="58" name="Graphic 57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403" y="1294043"/>
            <a:ext cx="816876" cy="816876"/>
          </a:xfrm>
          <a:prstGeom prst="rect">
            <a:avLst/>
          </a:prstGeom>
        </p:spPr>
      </p:pic>
      <p:pic>
        <p:nvPicPr>
          <p:cNvPr id="84" name="Graphic 83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108403" y="1214803"/>
            <a:ext cx="816876" cy="170809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13349" y="2634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89" name="Straight Arrow Connector 88"/>
          <p:cNvCxnSpPr>
            <a:endCxn id="21" idx="1"/>
          </p:cNvCxnSpPr>
          <p:nvPr/>
        </p:nvCxnSpPr>
        <p:spPr>
          <a:xfrm>
            <a:off x="925278" y="2575632"/>
            <a:ext cx="3316371" cy="21663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7200632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Storage with </a:t>
            </a:r>
            <a:r>
              <a:rPr lang="en-IN" sz="4200"/>
              <a:t>Compute Engine Persistent Disk CSI Driver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95508" y="3186436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GCE PD CSI Driver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37324" y="4597258"/>
            <a:ext cx="169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GCE Persistence Disk</a:t>
            </a:r>
            <a:endParaRPr lang="en-US" sz="1400"/>
          </a:p>
        </p:txBody>
      </p:sp>
      <p:pic>
        <p:nvPicPr>
          <p:cNvPr id="39" name="Google Shape;41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56326" y="3569343"/>
            <a:ext cx="988659" cy="9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30568" y="4306764"/>
            <a:ext cx="2977454" cy="4758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StatefulSets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5508" y="5475104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setup to achieve  HA</a:t>
            </a:r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95510" y="5949820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Master-Master MySQL setup </a:t>
            </a:r>
            <a:endParaRPr lang="en-US" sz="1600"/>
          </a:p>
        </p:txBody>
      </p:sp>
      <p:sp>
        <p:nvSpPr>
          <p:cNvPr id="53" name="Rectangle 52"/>
          <p:cNvSpPr/>
          <p:nvPr/>
        </p:nvSpPr>
        <p:spPr>
          <a:xfrm>
            <a:off x="95510" y="645048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Complex Master-Slave MySQL setup </a:t>
            </a: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111178" y="691981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Automatic Backup &amp; Recovery</a:t>
            </a:r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111177" y="4981378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Drawbacks of GCE PD CSI for MySQL DB</a:t>
            </a:r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>
            <a:off x="95508" y="7397477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No Auto-Upgrade MySQL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9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662281" y="826424"/>
            <a:ext cx="10872440" cy="412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7599687" y="950564"/>
            <a:ext cx="3011566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8" name="Rectangle 27"/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/>
              <a:t>MySQL - </a:t>
            </a:r>
            <a:r>
              <a:rPr lang="en-IN" sz="1700" err="1"/>
              <a:t>ExternalName</a:t>
            </a:r>
            <a:r>
              <a:rPr lang="en-IN" sz="1700"/>
              <a:t> Service</a:t>
            </a:r>
            <a:endParaRPr lang="en-IN" sz="1700"/>
          </a:p>
        </p:txBody>
      </p:sp>
      <p:sp>
        <p:nvSpPr>
          <p:cNvPr id="41" name="Rectangle 40"/>
          <p:cNvSpPr/>
          <p:nvPr/>
        </p:nvSpPr>
        <p:spPr>
          <a:xfrm>
            <a:off x="11161812" y="338132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994063" y="4056639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244453" y="346521"/>
            <a:ext cx="816876" cy="1758435"/>
            <a:chOff x="108403" y="1214803"/>
            <a:chExt cx="816876" cy="1758435"/>
          </a:xfrm>
        </p:grpSpPr>
        <p:pic>
          <p:nvPicPr>
            <p:cNvPr id="58" name="Graphic 57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8403" y="1294043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8403" y="1987085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108403" y="1214803"/>
              <a:ext cx="816876" cy="1708093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3349" y="2634684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  <a:endParaRPr lang="en-US" sz="1600" b="1">
                <a:solidFill>
                  <a:srgbClr val="138CC4"/>
                </a:solidFill>
              </a:endParaRPr>
            </a:p>
          </p:txBody>
        </p:sp>
      </p:grpSp>
      <p:cxnSp>
        <p:nvCxnSpPr>
          <p:cNvPr id="89" name="Straight Arrow Connector 88"/>
          <p:cNvCxnSpPr>
            <a:stCxn id="59" idx="3"/>
            <a:endCxn id="21" idx="1"/>
          </p:cNvCxnSpPr>
          <p:nvPr/>
        </p:nvCxnSpPr>
        <p:spPr>
          <a:xfrm flipV="1">
            <a:off x="1061329" y="1160943"/>
            <a:ext cx="6538358" cy="3962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254145" y="834199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>
            <a:stCxn id="21" idx="2"/>
            <a:endCxn id="7" idx="0"/>
          </p:cNvCxnSpPr>
          <p:nvPr/>
        </p:nvCxnSpPr>
        <p:spPr>
          <a:xfrm>
            <a:off x="9105470" y="1371321"/>
            <a:ext cx="5523" cy="3424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Cloud SQL as Storage for GKE Workloads 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244453" y="508507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Cloud SQL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779564" y="5288748"/>
            <a:ext cx="8804953" cy="19858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46325" y="6807526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SQL</a:t>
            </a:r>
            <a:endParaRPr lang="en-US" sz="1800"/>
          </a:p>
        </p:txBody>
      </p:sp>
      <p:sp>
        <p:nvSpPr>
          <p:cNvPr id="67" name="Rectangle 66"/>
          <p:cNvSpPr/>
          <p:nvPr/>
        </p:nvSpPr>
        <p:spPr>
          <a:xfrm>
            <a:off x="513033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Availability</a:t>
            </a: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13033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&amp; Recovery</a:t>
            </a: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13033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Managed</a:t>
            </a: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29681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Metrics &amp; Monitoring</a:t>
            </a: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029681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Automatic Upgrades</a:t>
            </a:r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29681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Multi-Zone Support</a:t>
            </a:r>
            <a:endParaRPr lang="en-US"/>
          </a:p>
        </p:txBody>
      </p:sp>
      <p:pic>
        <p:nvPicPr>
          <p:cNvPr id="75" name="Google Shape;39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23630" y="5739687"/>
            <a:ext cx="996526" cy="110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Arrow Connector 76"/>
          <p:cNvCxnSpPr>
            <a:stCxn id="28" idx="2"/>
            <a:endCxn id="75" idx="0"/>
          </p:cNvCxnSpPr>
          <p:nvPr/>
        </p:nvCxnSpPr>
        <p:spPr>
          <a:xfrm>
            <a:off x="9110993" y="4718873"/>
            <a:ext cx="10900" cy="1020814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62107" y="7465143"/>
            <a:ext cx="728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rgbClr val="1A40C0"/>
                </a:solidFill>
              </a:rPr>
              <a:t>Cloud SQL MySQL Full Feature List: https://</a:t>
            </a:r>
            <a:r>
              <a:rPr lang="en-IN" sz="1600" err="1">
                <a:solidFill>
                  <a:srgbClr val="1A40C0"/>
                </a:solidFill>
              </a:rPr>
              <a:t>cloud.google.com</a:t>
            </a:r>
            <a:r>
              <a:rPr lang="en-IN" sz="1600">
                <a:solidFill>
                  <a:srgbClr val="1A40C0"/>
                </a:solidFill>
              </a:rPr>
              <a:t>/</a:t>
            </a:r>
            <a:r>
              <a:rPr lang="en-IN" sz="1600" err="1">
                <a:solidFill>
                  <a:srgbClr val="1A40C0"/>
                </a:solidFill>
              </a:rPr>
              <a:t>sql</a:t>
            </a:r>
            <a:r>
              <a:rPr lang="en-IN" sz="1600">
                <a:solidFill>
                  <a:srgbClr val="1A40C0"/>
                </a:solidFill>
              </a:rPr>
              <a:t>/docs/</a:t>
            </a:r>
            <a:r>
              <a:rPr lang="en-IN" sz="1600" err="1">
                <a:solidFill>
                  <a:srgbClr val="1A40C0"/>
                </a:solidFill>
              </a:rPr>
              <a:t>features#mysql</a:t>
            </a:r>
            <a:endParaRPr lang="en-IN" sz="1600">
              <a:solidFill>
                <a:srgbClr val="1A4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1" grpId="0" animBg="1"/>
      <p:bldP spid="50" grpId="0" animBg="1"/>
      <p:bldP spid="51" grpId="0" animBg="1"/>
      <p:bldP spid="66" grpId="0" animBg="1"/>
      <p:bldP spid="92" grpId="0"/>
      <p:bldP spid="40" grpId="0"/>
      <p:bldP spid="57" grpId="0" animBg="1"/>
      <p:bldP spid="61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IC</a:t>
            </a:r>
            <a:endParaRPr lang="en-US" sz="2000"/>
          </a:p>
          <a:p>
            <a:pPr algn="ctr"/>
            <a:r>
              <a:rPr lang="en-US" sz="2000"/>
              <a:t>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/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62" grpId="0" animBg="1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25" grpId="0" animBg="1"/>
      <p:bldP spid="29" grpId="0"/>
      <p:bldP spid="31" grpId="0" animBg="1"/>
      <p:bldP spid="32" grpId="0" animBg="1"/>
      <p:bldP spid="37" grpId="0" animBg="1"/>
      <p:bldP spid="42" grpId="0" animBg="1"/>
      <p:bldP spid="44" grpId="0"/>
      <p:bldP spid="45" grpId="0"/>
      <p:bldP spid="46" grpId="0" animBg="1"/>
      <p:bldP spid="47" grpId="0" animBg="1"/>
      <p:bldP spid="51" grpId="0"/>
      <p:bldP spid="52" grpId="0"/>
      <p:bldP spid="53" grpId="0" animBg="1"/>
      <p:bldP spid="56" grpId="0" animBg="1"/>
      <p:bldP spid="4" grpId="0" animBg="1"/>
      <p:bldP spid="15" grpId="0"/>
      <p:bldP spid="36" grpId="0"/>
      <p:bldP spid="40" grpId="0" animBg="1"/>
      <p:bldP spid="93" grpId="0" animBg="1"/>
      <p:bldP spid="94" grpId="0"/>
      <p:bldP spid="105" grpId="0"/>
      <p:bldP spid="39" grpId="0" animBg="1"/>
      <p:bldP spid="3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IC</a:t>
            </a:r>
            <a:endParaRPr lang="en-US" sz="2000"/>
          </a:p>
          <a:p>
            <a:pPr algn="ctr"/>
            <a:r>
              <a:rPr lang="en-US" sz="2000"/>
              <a:t>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/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10476" y="31685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25740" y="31685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Public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10476" y="405720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25740" y="405720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76577" y="493479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91841" y="493479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76577" y="58234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91841" y="582341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965" y="9319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742333" y="1522887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Demo-28: GKE Workloads and Cloud SQL Public IP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27" y="2034077"/>
            <a:ext cx="5911093" cy="22690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3" y="4442792"/>
            <a:ext cx="5847267" cy="321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Demo-29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4294878" y="6218321"/>
            <a:ext cx="6650243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86883" y="6328814"/>
            <a:ext cx="609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rgbClr val="0070C0"/>
                </a:solidFill>
              </a:rPr>
              <a:t>GKE Workloads and Cloud SQL </a:t>
            </a:r>
            <a:endParaRPr lang="en-US" sz="3600" b="1">
              <a:solidFill>
                <a:srgbClr val="0070C0"/>
              </a:solidFill>
            </a:endParaRPr>
          </a:p>
          <a:p>
            <a:pPr algn="ctr"/>
            <a:r>
              <a:rPr lang="en-US" sz="3600" b="1">
                <a:solidFill>
                  <a:srgbClr val="0070C0"/>
                </a:solidFill>
              </a:rPr>
              <a:t>Private Service Access</a:t>
            </a:r>
            <a:endParaRPr lang="en-US" sz="3600" b="1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  <a:endParaRPr lang="en-US" sz="1400">
              <a:solidFill>
                <a:srgbClr val="7030A0"/>
              </a:solidFill>
            </a:endParaRP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1" grpId="0"/>
      <p:bldP spid="64" grpId="0"/>
      <p:bldP spid="70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  <a:endParaRPr lang="en-US" sz="1400">
              <a:solidFill>
                <a:srgbClr val="7030A0"/>
              </a:solidFill>
            </a:endParaRP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662281" y="826424"/>
            <a:ext cx="10872440" cy="412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2265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11257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99720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868340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POD</a:t>
            </a:r>
            <a:endParaRPr lang="en-IN" sz="1800"/>
          </a:p>
        </p:txBody>
      </p:sp>
      <p:grpSp>
        <p:nvGrpSpPr>
          <p:cNvPr id="11" name="Group 10"/>
          <p:cNvGrpSpPr/>
          <p:nvPr/>
        </p:nvGrpSpPr>
        <p:grpSpPr>
          <a:xfrm>
            <a:off x="8711106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>
                  <a:solidFill>
                    <a:schemeClr val="bg1"/>
                  </a:solidFill>
                  <a:latin typeface="+mj-lt"/>
                </a:rPr>
                <a:t>REST API</a:t>
              </a:r>
              <a:endParaRPr lang="en-IN" sz="1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47967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err="1"/>
              <a:t>ReplicaSet</a:t>
            </a:r>
            <a:endParaRPr lang="en-IN" sz="1800"/>
          </a:p>
        </p:txBody>
      </p:sp>
      <p:sp>
        <p:nvSpPr>
          <p:cNvPr id="20" name="TextBox 19"/>
          <p:cNvSpPr txBox="1"/>
          <p:nvPr/>
        </p:nvSpPr>
        <p:spPr>
          <a:xfrm>
            <a:off x="7849642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Deployment (</a:t>
            </a:r>
            <a:r>
              <a:rPr lang="en-IN" sz="1800" err="1"/>
              <a:t>UserMgmt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21" name="Rectangle 20"/>
          <p:cNvSpPr/>
          <p:nvPr/>
        </p:nvSpPr>
        <p:spPr>
          <a:xfrm>
            <a:off x="7599687" y="950564"/>
            <a:ext cx="3011566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err="1"/>
              <a:t>UserMgmt</a:t>
            </a:r>
            <a:r>
              <a:rPr lang="en-IN" sz="1700"/>
              <a:t> - LB Service</a:t>
            </a:r>
            <a:endParaRPr lang="en-IN" sz="1700"/>
          </a:p>
        </p:txBody>
      </p:sp>
      <p:sp>
        <p:nvSpPr>
          <p:cNvPr id="28" name="Rectangle 27"/>
          <p:cNvSpPr/>
          <p:nvPr/>
        </p:nvSpPr>
        <p:spPr>
          <a:xfrm>
            <a:off x="7622265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/>
              <a:t>MySQL - </a:t>
            </a:r>
            <a:r>
              <a:rPr lang="en-IN" sz="1700" err="1"/>
              <a:t>ExternalName</a:t>
            </a:r>
            <a:r>
              <a:rPr lang="en-IN" sz="1700"/>
              <a:t> Service</a:t>
            </a:r>
            <a:endParaRPr lang="en-IN" sz="1700"/>
          </a:p>
        </p:txBody>
      </p:sp>
      <p:sp>
        <p:nvSpPr>
          <p:cNvPr id="41" name="Rectangle 40"/>
          <p:cNvSpPr/>
          <p:nvPr/>
        </p:nvSpPr>
        <p:spPr>
          <a:xfrm>
            <a:off x="11161812" y="338132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166768" y="22672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Deployment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166768" y="2805638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 Variables</a:t>
            </a: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129697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1994063" y="4056639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YAML</a:t>
            </a:r>
            <a:endParaRPr lang="en-US" sz="3000"/>
          </a:p>
        </p:txBody>
      </p:sp>
      <p:sp>
        <p:nvSpPr>
          <p:cNvPr id="66" name="Rectangle 65"/>
          <p:cNvSpPr/>
          <p:nvPr/>
        </p:nvSpPr>
        <p:spPr>
          <a:xfrm>
            <a:off x="11179088" y="170392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LB Services - GCP LB</a:t>
            </a:r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244453" y="346521"/>
            <a:ext cx="816876" cy="1758435"/>
            <a:chOff x="108403" y="1214803"/>
            <a:chExt cx="816876" cy="1758435"/>
          </a:xfrm>
        </p:grpSpPr>
        <p:pic>
          <p:nvPicPr>
            <p:cNvPr id="58" name="Graphic 57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8403" y="1294043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8403" y="1987085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108403" y="1214803"/>
              <a:ext cx="816876" cy="1708093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3349" y="2634684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138CC4"/>
                  </a:solidFill>
                </a:rPr>
                <a:t>Users</a:t>
              </a:r>
              <a:endParaRPr lang="en-US" sz="1600" b="1">
                <a:solidFill>
                  <a:srgbClr val="138CC4"/>
                </a:solidFill>
              </a:endParaRPr>
            </a:p>
          </p:txBody>
        </p:sp>
      </p:grpSp>
      <p:cxnSp>
        <p:nvCxnSpPr>
          <p:cNvPr id="89" name="Straight Arrow Connector 88"/>
          <p:cNvCxnSpPr>
            <a:stCxn id="59" idx="3"/>
            <a:endCxn id="21" idx="1"/>
          </p:cNvCxnSpPr>
          <p:nvPr/>
        </p:nvCxnSpPr>
        <p:spPr>
          <a:xfrm flipV="1">
            <a:off x="1061329" y="1160943"/>
            <a:ext cx="6538358" cy="3962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254145" y="834199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138CC4"/>
                </a:solidFill>
              </a:rPr>
              <a:t>http://&lt;</a:t>
            </a:r>
            <a:r>
              <a:rPr lang="en-US" sz="1400" err="1">
                <a:solidFill>
                  <a:srgbClr val="138CC4"/>
                </a:solidFill>
              </a:rPr>
              <a:t>LoadBalancer</a:t>
            </a:r>
            <a:r>
              <a:rPr lang="en-US" sz="1400">
                <a:solidFill>
                  <a:srgbClr val="138CC4"/>
                </a:solidFill>
              </a:rPr>
              <a:t>-IP&gt;</a:t>
            </a:r>
            <a:endParaRPr lang="en-US" sz="1400">
              <a:solidFill>
                <a:srgbClr val="138CC4"/>
              </a:solidFill>
            </a:endParaRPr>
          </a:p>
        </p:txBody>
      </p:sp>
      <p:cxnSp>
        <p:nvCxnSpPr>
          <p:cNvPr id="96" name="Straight Arrow Connector 95"/>
          <p:cNvCxnSpPr>
            <a:stCxn id="21" idx="2"/>
            <a:endCxn id="7" idx="0"/>
          </p:cNvCxnSpPr>
          <p:nvPr/>
        </p:nvCxnSpPr>
        <p:spPr>
          <a:xfrm>
            <a:off x="9105470" y="1371321"/>
            <a:ext cx="5523" cy="3424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/>
          <p:cNvSpPr txBox="1"/>
          <p:nvPr/>
        </p:nvSpPr>
        <p:spPr>
          <a:xfrm>
            <a:off x="0" y="-198816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Cloud SQL as Storage for GKE Workloads </a:t>
            </a:r>
            <a:endParaRPr lang="en-US" sz="4200"/>
          </a:p>
        </p:txBody>
      </p:sp>
      <p:sp>
        <p:nvSpPr>
          <p:cNvPr id="5" name="Title 3"/>
          <p:cNvSpPr txBox="1"/>
          <p:nvPr/>
        </p:nvSpPr>
        <p:spPr>
          <a:xfrm>
            <a:off x="244453" y="5085074"/>
            <a:ext cx="3064355" cy="154703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>
                <a:solidFill>
                  <a:srgbClr val="00B050"/>
                </a:solidFill>
              </a:rPr>
            </a:br>
            <a:r>
              <a:rPr lang="en-US" sz="3800">
                <a:solidFill>
                  <a:srgbClr val="0070C0"/>
                </a:solidFill>
              </a:rPr>
              <a:t>Cloud SQL</a:t>
            </a:r>
            <a:endParaRPr lang="en-US" sz="380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165605" y="846729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787504" y="846729"/>
            <a:ext cx="708657" cy="73614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779564" y="5288748"/>
            <a:ext cx="8804953" cy="19858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46325" y="6807526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SQL</a:t>
            </a:r>
            <a:endParaRPr lang="en-US" sz="1800"/>
          </a:p>
        </p:txBody>
      </p:sp>
      <p:sp>
        <p:nvSpPr>
          <p:cNvPr id="67" name="Rectangle 66"/>
          <p:cNvSpPr/>
          <p:nvPr/>
        </p:nvSpPr>
        <p:spPr>
          <a:xfrm>
            <a:off x="513033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Availability</a:t>
            </a: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13033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&amp; Recovery</a:t>
            </a: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13033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Managed</a:t>
            </a: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296814" y="5662583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Metrics &amp; Monitoring</a:t>
            </a: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0296814" y="6156309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Automatic Upgrades</a:t>
            </a:r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296814" y="6655634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Multi-Zone Support</a:t>
            </a:r>
            <a:endParaRPr lang="en-US"/>
          </a:p>
        </p:txBody>
      </p:sp>
      <p:pic>
        <p:nvPicPr>
          <p:cNvPr id="75" name="Google Shape;39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23630" y="5739687"/>
            <a:ext cx="996526" cy="110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traight Arrow Connector 76"/>
          <p:cNvCxnSpPr>
            <a:stCxn id="28" idx="2"/>
            <a:endCxn id="75" idx="0"/>
          </p:cNvCxnSpPr>
          <p:nvPr/>
        </p:nvCxnSpPr>
        <p:spPr>
          <a:xfrm>
            <a:off x="9110993" y="4718873"/>
            <a:ext cx="10900" cy="1020814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62107" y="7465143"/>
            <a:ext cx="728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rgbClr val="1A40C0"/>
                </a:solidFill>
              </a:rPr>
              <a:t>Cloud SQL MySQL Full Feature List: https://</a:t>
            </a:r>
            <a:r>
              <a:rPr lang="en-IN" sz="1600" err="1">
                <a:solidFill>
                  <a:srgbClr val="1A40C0"/>
                </a:solidFill>
              </a:rPr>
              <a:t>cloud.google.com</a:t>
            </a:r>
            <a:r>
              <a:rPr lang="en-IN" sz="1600">
                <a:solidFill>
                  <a:srgbClr val="1A40C0"/>
                </a:solidFill>
              </a:rPr>
              <a:t>/</a:t>
            </a:r>
            <a:r>
              <a:rPr lang="en-IN" sz="1600" err="1">
                <a:solidFill>
                  <a:srgbClr val="1A40C0"/>
                </a:solidFill>
              </a:rPr>
              <a:t>sql</a:t>
            </a:r>
            <a:r>
              <a:rPr lang="en-IN" sz="1600">
                <a:solidFill>
                  <a:srgbClr val="1A40C0"/>
                </a:solidFill>
              </a:rPr>
              <a:t>/docs/</a:t>
            </a:r>
            <a:r>
              <a:rPr lang="en-IN" sz="1600" err="1">
                <a:solidFill>
                  <a:srgbClr val="1A40C0"/>
                </a:solidFill>
              </a:rPr>
              <a:t>features#mysql</a:t>
            </a:r>
            <a:endParaRPr lang="en-IN" sz="1600">
              <a:solidFill>
                <a:srgbClr val="1A40C0"/>
              </a:solidFill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10476" y="26027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25740" y="26027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External Name Service </a:t>
            </a:r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Private IP </a:t>
            </a:r>
            <a:r>
              <a:rPr lang="en-US"/>
              <a:t>of Cloud SQL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10476" y="3491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25740" y="3491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76577" y="43689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91841" y="43689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76577" y="52575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91841" y="52575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965" y="75170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30804" y="751706"/>
            <a:ext cx="6114424" cy="114818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Demo-29: GKE Workloads and Cloud SQL </a:t>
            </a:r>
            <a:endParaRPr lang="en-US" b="1"/>
          </a:p>
          <a:p>
            <a:pPr algn="ctr"/>
            <a:r>
              <a:rPr lang="en-US" b="1"/>
              <a:t>Private Service Access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27" y="1853834"/>
            <a:ext cx="5911093" cy="226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" y="4231145"/>
            <a:ext cx="5905418" cy="302069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43869" y="1945914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SQL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257" y="144350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Demo-30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2641600" y="6218321"/>
            <a:ext cx="8927534" cy="1470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53249" y="6436086"/>
            <a:ext cx="8615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GKE Workloads and Cloud SQL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Private Service Access without </a:t>
            </a:r>
            <a:r>
              <a:rPr lang="en-US" sz="3000" b="1" err="1">
                <a:solidFill>
                  <a:srgbClr val="0070C0"/>
                </a:solidFill>
              </a:rPr>
              <a:t>ExternalName</a:t>
            </a:r>
            <a:r>
              <a:rPr lang="en-US" sz="3000" b="1">
                <a:solidFill>
                  <a:srgbClr val="0070C0"/>
                </a:solidFill>
              </a:rPr>
              <a:t> Service</a:t>
            </a:r>
            <a:endParaRPr lang="en-US" sz="3000" b="1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99" y="239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6" y="208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4" y="3526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34" y="4170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01" y="76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97;p2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973548" y="4918418"/>
            <a:ext cx="1127864" cy="121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  <a:endParaRPr lang="en-US" sz="2000"/>
          </a:p>
        </p:txBody>
      </p:sp>
      <p:cxnSp>
        <p:nvCxnSpPr>
          <p:cNvPr id="55" name="Elbow Connector 54"/>
          <p:cNvCxnSpPr>
            <a:stCxn id="56" idx="3"/>
            <a:endCxn id="40" idx="1"/>
          </p:cNvCxnSpPr>
          <p:nvPr/>
        </p:nvCxnSpPr>
        <p:spPr>
          <a:xfrm flipV="1">
            <a:off x="6671733" y="4652263"/>
            <a:ext cx="2605183" cy="686180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  <a:endParaRPr lang="en-US" sz="1400">
              <a:solidFill>
                <a:srgbClr val="7030A0"/>
              </a:solidFill>
            </a:endParaRP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  <a:endParaRPr lang="en-US" sz="1400">
              <a:solidFill>
                <a:srgbClr val="138CC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Kubernetes Deployment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27" y="1639849"/>
            <a:ext cx="7405127" cy="5539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34" y="1639849"/>
            <a:ext cx="6561666" cy="2428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34" y="4473154"/>
            <a:ext cx="6561666" cy="118485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3821" y="13812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10" name="Oval 9"/>
          <p:cNvSpPr/>
          <p:nvPr/>
        </p:nvSpPr>
        <p:spPr>
          <a:xfrm>
            <a:off x="6310476" y="262051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25740" y="26964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Kubernetes Secret</a:t>
            </a:r>
            <a:r>
              <a:rPr lang="en-US"/>
              <a:t> for MySQL DB Password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76577" y="400379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91841" y="3695199"/>
            <a:ext cx="6356733" cy="13883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/>
              <a:t> for User Management Web Application. </a:t>
            </a:r>
            <a:r>
              <a:rPr lang="en-US">
                <a:solidFill>
                  <a:srgbClr val="FFFF00"/>
                </a:solidFill>
              </a:rPr>
              <a:t>Update Cloud SQL IP </a:t>
            </a:r>
            <a:r>
              <a:rPr lang="en-US"/>
              <a:t>directly in Deployment. 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76577" y="528321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91841" y="528321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964" y="1130440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30804" y="751706"/>
            <a:ext cx="6114424" cy="152865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Demo-30: GKE Workloads and Cloud SQL </a:t>
            </a:r>
            <a:endParaRPr lang="en-US" b="1"/>
          </a:p>
          <a:p>
            <a:pPr algn="ctr"/>
            <a:r>
              <a:rPr lang="en-US" b="1"/>
              <a:t>Private Service Access without External Name Service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666" y="2820822"/>
            <a:ext cx="5867613" cy="1836346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Demo-31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  <a:endParaRPr lang="en-US" sz="1800"/>
          </a:p>
        </p:txBody>
      </p:sp>
      <p:sp>
        <p:nvSpPr>
          <p:cNvPr id="20" name="TextBox 19"/>
          <p:cNvSpPr txBox="1"/>
          <p:nvPr/>
        </p:nvSpPr>
        <p:spPr>
          <a:xfrm>
            <a:off x="3882674" y="6555596"/>
            <a:ext cx="7327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Default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  <a:endParaRPr lang="en-US" sz="3000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92529"/>
            <a:ext cx="12618720" cy="1188851"/>
          </a:xfrm>
        </p:spPr>
        <p:txBody>
          <a:bodyPr/>
          <a:lstStyle/>
          <a:p>
            <a:r>
              <a:rPr lang="en-US"/>
              <a:t>Google GKE - File Store CSI Driver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73867" y="1048669"/>
            <a:ext cx="3770489" cy="3214450"/>
          </a:xfrm>
          <a:prstGeom prst="roundRect">
            <a:avLst>
              <a:gd name="adj" fmla="val 9182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794044" y="1048669"/>
            <a:ext cx="3770489" cy="3214450"/>
          </a:xfrm>
          <a:prstGeom prst="roundRect">
            <a:avLst>
              <a:gd name="adj" fmla="val 10679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70445" y="104866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GKE Cluster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9426222" y="1079345"/>
            <a:ext cx="2828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Google Cloud Platform</a:t>
            </a:r>
            <a:endParaRPr lang="en-US" b="1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32" y="1522737"/>
            <a:ext cx="2190045" cy="21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50255" y="3644343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Kubernetes Persistent Volume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15645" y="3717397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6344356" y="2655894"/>
            <a:ext cx="2449688" cy="0"/>
          </a:xfrm>
          <a:prstGeom prst="straightConnector1">
            <a:avLst/>
          </a:prstGeom>
          <a:ln w="2540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72097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Google </a:t>
            </a:r>
            <a:r>
              <a:rPr lang="en-IN" sz="2800" err="1"/>
              <a:t>Filestore</a:t>
            </a:r>
            <a:r>
              <a:rPr lang="en-IN" sz="2800"/>
              <a:t> is a </a:t>
            </a:r>
            <a:r>
              <a:rPr lang="en-IN" sz="2800">
                <a:solidFill>
                  <a:srgbClr val="FFFF00"/>
                </a:solidFill>
              </a:rPr>
              <a:t>managed file storage service </a:t>
            </a:r>
            <a:r>
              <a:rPr lang="en-IN" sz="2800"/>
              <a:t>for applications that </a:t>
            </a:r>
            <a:r>
              <a:rPr lang="en-IN" sz="2800">
                <a:solidFill>
                  <a:srgbClr val="00B050"/>
                </a:solidFill>
              </a:rPr>
              <a:t>require a shared file system interface for data</a:t>
            </a:r>
            <a:r>
              <a:rPr lang="en-IN" sz="2800"/>
              <a:t>.</a:t>
            </a:r>
            <a:endParaRPr lang="en-IN" sz="2800"/>
          </a:p>
        </p:txBody>
      </p:sp>
      <p:sp>
        <p:nvSpPr>
          <p:cNvPr id="17" name="Rounded Rectangle 16"/>
          <p:cNvSpPr/>
          <p:nvPr/>
        </p:nvSpPr>
        <p:spPr>
          <a:xfrm>
            <a:off x="7745343" y="4444137"/>
            <a:ext cx="66152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A </a:t>
            </a:r>
            <a:r>
              <a:rPr lang="en-IN" sz="2800" err="1"/>
              <a:t>Filestore</a:t>
            </a:r>
            <a:r>
              <a:rPr lang="en-IN" sz="2800"/>
              <a:t> instance is a </a:t>
            </a:r>
            <a:r>
              <a:rPr lang="en-IN" sz="2800">
                <a:solidFill>
                  <a:srgbClr val="00B050"/>
                </a:solidFill>
              </a:rPr>
              <a:t>fully managed </a:t>
            </a:r>
            <a:r>
              <a:rPr lang="en-IN" sz="2800">
                <a:solidFill>
                  <a:srgbClr val="FFFF00"/>
                </a:solidFill>
              </a:rPr>
              <a:t>network-attached storage (NAS) system </a:t>
            </a:r>
            <a:r>
              <a:rPr lang="en-IN" sz="2800"/>
              <a:t>we can use with our GKE instances.</a:t>
            </a:r>
            <a:endParaRPr lang="en-US" sz="2800"/>
          </a:p>
        </p:txBody>
      </p:sp>
      <p:pic>
        <p:nvPicPr>
          <p:cNvPr id="3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42406" y="1880143"/>
            <a:ext cx="2195753" cy="175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/>
          <p:cNvSpPr/>
          <p:nvPr/>
        </p:nvSpPr>
        <p:spPr>
          <a:xfrm>
            <a:off x="272097" y="5765949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GKE provides a way for us to automatically deploy and manage the </a:t>
            </a:r>
            <a:r>
              <a:rPr lang="en-IN" sz="2800">
                <a:solidFill>
                  <a:srgbClr val="FFFF00"/>
                </a:solidFill>
              </a:rPr>
              <a:t>Kubernetes </a:t>
            </a:r>
            <a:r>
              <a:rPr lang="en-IN" sz="2800" err="1">
                <a:solidFill>
                  <a:srgbClr val="FFFF00"/>
                </a:solidFill>
              </a:rPr>
              <a:t>Filestore</a:t>
            </a:r>
            <a:r>
              <a:rPr lang="en-IN" sz="2800">
                <a:solidFill>
                  <a:srgbClr val="FFFF00"/>
                </a:solidFill>
              </a:rPr>
              <a:t> CSI driver </a:t>
            </a:r>
            <a:r>
              <a:rPr lang="en-IN" sz="2800"/>
              <a:t>in our clusters.</a:t>
            </a:r>
            <a:endParaRPr lang="en-IN" sz="2800"/>
          </a:p>
        </p:txBody>
      </p:sp>
      <p:sp>
        <p:nvSpPr>
          <p:cNvPr id="23" name="Rounded Rectangle 22"/>
          <p:cNvSpPr/>
          <p:nvPr/>
        </p:nvSpPr>
        <p:spPr>
          <a:xfrm>
            <a:off x="7743015" y="5784734"/>
            <a:ext cx="6615288" cy="1188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err="1"/>
              <a:t>Filestore</a:t>
            </a:r>
            <a:r>
              <a:rPr lang="en-IN" sz="2800"/>
              <a:t> CSI driver is </a:t>
            </a:r>
            <a:r>
              <a:rPr lang="en-IN" sz="2800">
                <a:solidFill>
                  <a:srgbClr val="FFFF00"/>
                </a:solidFill>
              </a:rPr>
              <a:t>enabled by default </a:t>
            </a:r>
            <a:r>
              <a:rPr lang="en-IN" sz="2800"/>
              <a:t>in Autopilot clusters.</a:t>
            </a:r>
            <a:endParaRPr lang="en-IN" sz="2800"/>
          </a:p>
        </p:txBody>
      </p:sp>
      <p:sp>
        <p:nvSpPr>
          <p:cNvPr id="24" name="Rounded Rectangle 23"/>
          <p:cNvSpPr/>
          <p:nvPr/>
        </p:nvSpPr>
        <p:spPr>
          <a:xfrm>
            <a:off x="272097" y="7040748"/>
            <a:ext cx="14086206" cy="65140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We can use </a:t>
            </a:r>
            <a:r>
              <a:rPr lang="en-IN" sz="2800">
                <a:solidFill>
                  <a:srgbClr val="FFFF00"/>
                </a:solidFill>
              </a:rPr>
              <a:t>volume snapshots  and volume expansion </a:t>
            </a:r>
            <a:r>
              <a:rPr lang="en-IN" sz="2800"/>
              <a:t>with the </a:t>
            </a:r>
            <a:r>
              <a:rPr lang="en-IN" sz="2800" err="1"/>
              <a:t>Filestore</a:t>
            </a:r>
            <a:r>
              <a:rPr lang="en-IN" sz="2800"/>
              <a:t> CSI driver</a:t>
            </a:r>
            <a:endParaRPr lang="en-IN" sz="2800"/>
          </a:p>
        </p:txBody>
      </p:sp>
      <p:sp>
        <p:nvSpPr>
          <p:cNvPr id="11" name="TextBox 10"/>
          <p:cNvSpPr txBox="1"/>
          <p:nvPr/>
        </p:nvSpPr>
        <p:spPr>
          <a:xfrm>
            <a:off x="7015772" y="1551384"/>
            <a:ext cx="138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File Store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b="1">
                <a:solidFill>
                  <a:srgbClr val="0070C0"/>
                </a:solidFill>
              </a:rPr>
              <a:t>CSI Driver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2" grpId="0"/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File Store CSI Driver Enablement in GKE Cluster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1239094"/>
            <a:ext cx="7772400" cy="607841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9" y="-16199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Cluster - Default Kubernetes Storage Classes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standard-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standard</a:t>
            </a:r>
            <a:r>
              <a:rPr lang="en-US" sz="2600"/>
              <a:t>)</a:t>
            </a:r>
            <a:endParaRPr lang="en-IN" sz="2600"/>
          </a:p>
        </p:txBody>
      </p:sp>
      <p:sp>
        <p:nvSpPr>
          <p:cNvPr id="12" name="Oval 11"/>
          <p:cNvSpPr/>
          <p:nvPr/>
        </p:nvSpPr>
        <p:spPr>
          <a:xfrm>
            <a:off x="3818287" y="2584349"/>
            <a:ext cx="3308808" cy="1399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premium-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600"/>
              <a:t>(</a:t>
            </a:r>
            <a:r>
              <a:rPr lang="en-IN" sz="2600"/>
              <a:t>tier=</a:t>
            </a:r>
            <a:r>
              <a:rPr lang="en-IN" sz="2600">
                <a:solidFill>
                  <a:srgbClr val="FFFF00"/>
                </a:solidFill>
              </a:rPr>
              <a:t>premium</a:t>
            </a:r>
            <a:r>
              <a:rPr lang="en-IN" sz="2600"/>
              <a:t>)</a:t>
            </a:r>
            <a:endParaRPr lang="en-IN" sz="2600"/>
          </a:p>
        </p:txBody>
      </p:sp>
      <p:sp>
        <p:nvSpPr>
          <p:cNvPr id="13" name="Oval 12"/>
          <p:cNvSpPr/>
          <p:nvPr/>
        </p:nvSpPr>
        <p:spPr>
          <a:xfrm>
            <a:off x="4673599" y="880328"/>
            <a:ext cx="5283200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File Store</a:t>
            </a:r>
            <a:endParaRPr lang="en-US" sz="3000"/>
          </a:p>
          <a:p>
            <a:pPr algn="ctr"/>
            <a:r>
              <a:rPr lang="en-US" sz="3000"/>
              <a:t>Default Storage Class</a:t>
            </a:r>
            <a:endParaRPr lang="en-US" sz="3000"/>
          </a:p>
        </p:txBody>
      </p:sp>
      <p:sp>
        <p:nvSpPr>
          <p:cNvPr id="3" name="Oval 2"/>
          <p:cNvSpPr/>
          <p:nvPr/>
        </p:nvSpPr>
        <p:spPr>
          <a:xfrm>
            <a:off x="7494510" y="2584349"/>
            <a:ext cx="3308808" cy="13998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500"/>
              <a:t>(</a:t>
            </a:r>
            <a:r>
              <a:rPr lang="en-IN" sz="2500"/>
              <a:t>tier=</a:t>
            </a:r>
            <a:r>
              <a:rPr lang="en-IN" sz="2500">
                <a:solidFill>
                  <a:srgbClr val="FFFF00"/>
                </a:solidFill>
              </a:rPr>
              <a:t>enterprise</a:t>
            </a:r>
            <a:r>
              <a:rPr lang="en-US" sz="2500"/>
              <a:t>)</a:t>
            </a:r>
            <a:endParaRPr lang="en-IN" sz="2500"/>
          </a:p>
        </p:txBody>
      </p:sp>
      <p:sp>
        <p:nvSpPr>
          <p:cNvPr id="5" name="Oval 4"/>
          <p:cNvSpPr/>
          <p:nvPr/>
        </p:nvSpPr>
        <p:spPr>
          <a:xfrm>
            <a:off x="11170733" y="1646254"/>
            <a:ext cx="3459666" cy="30781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enterprise-</a:t>
            </a:r>
            <a:r>
              <a:rPr lang="en-US" sz="2600" err="1"/>
              <a:t>multishare</a:t>
            </a:r>
            <a:r>
              <a:rPr lang="en-US" sz="2600"/>
              <a:t>-</a:t>
            </a:r>
            <a:r>
              <a:rPr lang="en-US" sz="2600" err="1"/>
              <a:t>rwx</a:t>
            </a:r>
            <a:endParaRPr lang="en-US" sz="2600"/>
          </a:p>
          <a:p>
            <a:pPr algn="ctr"/>
            <a:r>
              <a:rPr lang="en-US" sz="2000"/>
              <a:t>(</a:t>
            </a:r>
            <a:r>
              <a:rPr lang="en-IN" sz="2000"/>
              <a:t>tier=</a:t>
            </a:r>
            <a:r>
              <a:rPr lang="en-IN" sz="2000">
                <a:solidFill>
                  <a:srgbClr val="FFFF00"/>
                </a:solidFill>
              </a:rPr>
              <a:t>enterprise</a:t>
            </a:r>
            <a:r>
              <a:rPr lang="en-IN" sz="2000"/>
              <a:t>)</a:t>
            </a:r>
            <a:endParaRPr lang="en-IN" sz="2000"/>
          </a:p>
          <a:p>
            <a:pPr algn="ctr"/>
            <a:r>
              <a:rPr lang="en-IN" sz="2000"/>
              <a:t>(</a:t>
            </a:r>
            <a:r>
              <a:rPr lang="en-IN" sz="2000" err="1"/>
              <a:t>multishare</a:t>
            </a:r>
            <a:r>
              <a:rPr lang="en-IN" sz="2000"/>
              <a:t>=</a:t>
            </a:r>
            <a:r>
              <a:rPr lang="en-IN" sz="2000">
                <a:solidFill>
                  <a:srgbClr val="FFFF00"/>
                </a:solidFill>
              </a:rPr>
              <a:t>true</a:t>
            </a:r>
            <a:r>
              <a:rPr lang="en-IN" sz="2000"/>
              <a:t>)</a:t>
            </a:r>
            <a:endParaRPr lang="en-IN" sz="2000"/>
          </a:p>
          <a:p>
            <a:pPr algn="ctr"/>
            <a:r>
              <a:rPr lang="en-IN"/>
              <a:t>(instance-</a:t>
            </a:r>
            <a:r>
              <a:rPr lang="en-IN" err="1"/>
              <a:t>storageclass</a:t>
            </a:r>
            <a:r>
              <a:rPr lang="en-IN"/>
              <a:t>-label=</a:t>
            </a:r>
            <a:r>
              <a:rPr lang="en-IN">
                <a:solidFill>
                  <a:srgbClr val="FFFF00"/>
                </a:solidFill>
              </a:rPr>
              <a:t>enterprise-</a:t>
            </a:r>
            <a:r>
              <a:rPr lang="en-IN" err="1">
                <a:solidFill>
                  <a:srgbClr val="FFFF00"/>
                </a:solidFill>
              </a:rPr>
              <a:t>multishare</a:t>
            </a:r>
            <a:r>
              <a:rPr lang="en-IN">
                <a:solidFill>
                  <a:srgbClr val="FFFF00"/>
                </a:solidFill>
              </a:rPr>
              <a:t>-</a:t>
            </a:r>
            <a:r>
              <a:rPr lang="en-IN" err="1">
                <a:solidFill>
                  <a:srgbClr val="FFFF00"/>
                </a:solidFill>
              </a:rPr>
              <a:t>rwx</a:t>
            </a:r>
            <a:r>
              <a:rPr lang="en-IN"/>
              <a:t>)</a:t>
            </a:r>
            <a:endParaRPr lang="en-IN"/>
          </a:p>
          <a:p>
            <a:pPr algn="ctr"/>
            <a:endParaRPr lang="en-I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84" y="4892238"/>
            <a:ext cx="14390757" cy="265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Default Storage Class - Storage Tier Mapping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033" y="1064039"/>
            <a:ext cx="10964334" cy="66101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15050" y="2083184"/>
            <a:ext cx="161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UNKNOWN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207955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IC</a:t>
            </a:r>
            <a:endParaRPr lang="en-US" sz="2000"/>
          </a:p>
          <a:p>
            <a:pPr algn="ctr"/>
            <a:r>
              <a:rPr lang="en-US" sz="2000"/>
              <a:t>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</p:cNvCxnSpPr>
          <p:nvPr/>
        </p:nvCxnSpPr>
        <p:spPr>
          <a:xfrm flipV="1">
            <a:off x="6314167" y="2543385"/>
            <a:ext cx="990455" cy="3954105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925573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759835"/>
            <a:ext cx="645728" cy="1168347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Public IP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29781" y="3497543"/>
            <a:ext cx="1562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via Internet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9" name="Google Shape;540;p32"/>
          <p:cNvSpPr/>
          <p:nvPr/>
        </p:nvSpPr>
        <p:spPr>
          <a:xfrm>
            <a:off x="5445168" y="1858381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672598" y="1950328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Elbow Connector 58"/>
          <p:cNvCxnSpPr>
            <a:stCxn id="39" idx="3"/>
            <a:endCxn id="40" idx="1"/>
          </p:cNvCxnSpPr>
          <p:nvPr/>
        </p:nvCxnSpPr>
        <p:spPr>
          <a:xfrm>
            <a:off x="7466450" y="2212863"/>
            <a:ext cx="1810466" cy="2546972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Storage Class - Storage Tier Mapping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85" y="1156351"/>
            <a:ext cx="14184085" cy="6506939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GFS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97" name="Rounded Rectangle 96"/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/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  <a:endParaRPr lang="en-US" sz="2400">
              <a:solidFill>
                <a:srgbClr val="FFFF00"/>
              </a:solidFill>
            </a:endParaRPr>
          </a:p>
          <a:p>
            <a:pPr algn="ctr"/>
            <a:r>
              <a:rPr lang="en-US" sz="2400">
                <a:solidFill>
                  <a:srgbClr val="FFFF00"/>
                </a:solidFill>
              </a:rPr>
              <a:t>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>
              <a:solidFill>
                <a:srgbClr val="FFFF00"/>
              </a:solidFill>
            </a:endParaRPr>
          </a:p>
        </p:txBody>
      </p:sp>
      <p:cxnSp>
        <p:nvCxnSpPr>
          <p:cNvPr id="11" name="Elbow Connector 10"/>
          <p:cNvCxnSpPr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76" grpId="0" animBg="1"/>
      <p:bldP spid="78" grpId="0" animBg="1"/>
      <p:bldP spid="59" grpId="0" animBg="1"/>
      <p:bldP spid="60" grpId="0" animBg="1"/>
      <p:bldP spid="3" grpId="0" animBg="1"/>
      <p:bldP spid="4" grpId="0" animBg="1"/>
      <p:bldP spid="36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38394" y="4199204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45814" y="2951025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  <a:endParaRPr lang="en-US"/>
          </a:p>
        </p:txBody>
      </p:sp>
      <p:pic>
        <p:nvPicPr>
          <p:cNvPr id="29" name="Google Shape;407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76204" y="412808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3700613" y="5074187"/>
            <a:ext cx="24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29" idx="3"/>
            <a:endCxn id="68" idx="1"/>
          </p:cNvCxnSpPr>
          <p:nvPr/>
        </p:nvCxnSpPr>
        <p:spPr>
          <a:xfrm flipV="1">
            <a:off x="5432734" y="3524847"/>
            <a:ext cx="1450294" cy="108149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0026" y="4150323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29" idx="1"/>
          </p:cNvCxnSpPr>
          <p:nvPr/>
        </p:nvCxnSpPr>
        <p:spPr>
          <a:xfrm flipV="1">
            <a:off x="814374" y="4606345"/>
            <a:ext cx="3661830" cy="1178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14374" y="4229019"/>
            <a:ext cx="314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rgbClr val="138CC4"/>
                </a:solidFill>
              </a:rPr>
              <a:t>http://&lt;LB-IP&gt;/</a:t>
            </a:r>
            <a:r>
              <a:rPr lang="en-IN" sz="1600" err="1">
                <a:solidFill>
                  <a:srgbClr val="138CC4"/>
                </a:solidFill>
              </a:rPr>
              <a:t>filestore</a:t>
            </a:r>
            <a:r>
              <a:rPr lang="en-IN" sz="1600">
                <a:solidFill>
                  <a:srgbClr val="138CC4"/>
                </a:solidFill>
              </a:rPr>
              <a:t>/myapp1.txt</a:t>
            </a:r>
            <a:endParaRPr lang="en-IN" sz="1600">
              <a:solidFill>
                <a:srgbClr val="138CC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251091" y="4957968"/>
            <a:ext cx="4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9722181" y="2677546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9417595" y="2019702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138CC4"/>
                </a:solidFill>
              </a:rPr>
              <a:t>GKE Cluster</a:t>
            </a:r>
            <a:endParaRPr lang="en-US" sz="1800" b="1">
              <a:solidFill>
                <a:srgbClr val="138CC4"/>
              </a:solidFill>
            </a:endParaRPr>
          </a:p>
        </p:txBody>
      </p:sp>
      <p:pic>
        <p:nvPicPr>
          <p:cNvPr id="68" name="Google Shape;404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6969498" y="613299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mypp1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12569508" y="3762872"/>
            <a:ext cx="1526110" cy="1680648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429791" y="419742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8567742" y="494508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PVC</a:t>
            </a:r>
            <a:endParaRPr lang="en-US" sz="1800"/>
          </a:p>
        </p:txBody>
      </p:sp>
      <p:sp>
        <p:nvSpPr>
          <p:cNvPr id="83" name="Google Shape;394;p28"/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cxnSp>
        <p:nvCxnSpPr>
          <p:cNvPr id="46" name="Straight Arrow Connector 45"/>
          <p:cNvCxnSpPr>
            <a:stCxn id="24" idx="2"/>
            <a:endCxn id="22" idx="0"/>
          </p:cNvCxnSpPr>
          <p:nvPr/>
        </p:nvCxnSpPr>
        <p:spPr>
          <a:xfrm flipH="1">
            <a:off x="10444319" y="3762871"/>
            <a:ext cx="7418" cy="4363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1" idx="3"/>
            <a:endCxn id="22" idx="1"/>
          </p:cNvCxnSpPr>
          <p:nvPr/>
        </p:nvCxnSpPr>
        <p:spPr>
          <a:xfrm>
            <a:off x="9241637" y="4603344"/>
            <a:ext cx="796757" cy="178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3"/>
            <a:endCxn id="76" idx="1"/>
          </p:cNvCxnSpPr>
          <p:nvPr/>
        </p:nvCxnSpPr>
        <p:spPr>
          <a:xfrm flipV="1">
            <a:off x="10850244" y="4603196"/>
            <a:ext cx="1719264" cy="193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 to any pod will serve the same content from </a:t>
            </a:r>
            <a:r>
              <a:rPr lang="en-US">
                <a:solidFill>
                  <a:srgbClr val="FFFF00"/>
                </a:solidFill>
              </a:rPr>
              <a:t>GCP File Store </a:t>
            </a:r>
            <a:r>
              <a:rPr lang="en-US"/>
              <a:t>File system (Context: </a:t>
            </a:r>
            <a:r>
              <a:rPr lang="en-US">
                <a:solidFill>
                  <a:srgbClr val="FFFF00"/>
                </a:solidFill>
              </a:rPr>
              <a:t>/</a:t>
            </a:r>
            <a:r>
              <a:rPr lang="en-US" err="1">
                <a:solidFill>
                  <a:srgbClr val="FFFF00"/>
                </a:solidFill>
              </a:rPr>
              <a:t>filestore</a:t>
            </a:r>
            <a:r>
              <a:rPr lang="en-US">
                <a:solidFill>
                  <a:srgbClr val="FFFF00"/>
                </a:solidFill>
              </a:rPr>
              <a:t>/myapp1.txt</a:t>
            </a:r>
            <a:r>
              <a:rPr lang="en-US"/>
              <a:t>)</a:t>
            </a:r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pic>
        <p:nvPicPr>
          <p:cNvPr id="3" name="Google Shape;4513;p10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2583429" y="1401388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0;p23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0529408" y="1554431"/>
            <a:ext cx="851840" cy="90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Elbow Connector 13"/>
          <p:cNvCxnSpPr>
            <a:stCxn id="29" idx="3"/>
            <a:endCxn id="79" idx="1"/>
          </p:cNvCxnSpPr>
          <p:nvPr/>
        </p:nvCxnSpPr>
        <p:spPr>
          <a:xfrm>
            <a:off x="5432734" y="4606345"/>
            <a:ext cx="1379623" cy="1007069"/>
          </a:xfrm>
          <a:prstGeom prst="bentConnector3">
            <a:avLst>
              <a:gd name="adj1" fmla="val 5245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9" idx="3"/>
            <a:endCxn id="77" idx="1"/>
          </p:cNvCxnSpPr>
          <p:nvPr/>
        </p:nvCxnSpPr>
        <p:spPr>
          <a:xfrm flipV="1">
            <a:off x="5432734" y="4589654"/>
            <a:ext cx="1430757" cy="166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10784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9" idx="3"/>
            <a:endCxn id="81" idx="1"/>
          </p:cNvCxnSpPr>
          <p:nvPr/>
        </p:nvCxnSpPr>
        <p:spPr>
          <a:xfrm flipV="1">
            <a:off x="7772042" y="4603344"/>
            <a:ext cx="657749" cy="10100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7" idx="3"/>
            <a:endCxn id="81" idx="1"/>
          </p:cNvCxnSpPr>
          <p:nvPr/>
        </p:nvCxnSpPr>
        <p:spPr>
          <a:xfrm>
            <a:off x="7823176" y="4589654"/>
            <a:ext cx="606615" cy="13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706933" y="4986369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58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2792781" y="3988830"/>
            <a:ext cx="1135595" cy="95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76" grpId="0" animBg="1"/>
      <p:bldP spid="82" grpId="0"/>
      <p:bldP spid="83" grpId="0" animBg="1"/>
      <p:bldP spid="96" grpId="0" animBg="1"/>
      <p:bldP spid="51" grpId="0" animBg="1"/>
      <p:bldP spid="51" grpId="1" animBg="1"/>
      <p:bldP spid="52" grpId="0" animBg="1"/>
      <p:bldP spid="50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84703" y="273154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99967" y="273154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standard-</a:t>
            </a:r>
            <a:r>
              <a:rPr lang="en-US" err="1">
                <a:solidFill>
                  <a:srgbClr val="FFFF00"/>
                </a:solidFill>
              </a:rPr>
              <a:t>rwx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84703" y="362015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99967" y="362015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50804" y="449775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66068" y="449775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50804" y="538636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66068" y="538636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Demo-31</a:t>
            </a:r>
            <a:r>
              <a:rPr lang="en-US"/>
              <a:t>: Use Default Storage Class standard-</a:t>
            </a:r>
            <a:r>
              <a:rPr lang="en-US" err="1"/>
              <a:t>rwx</a:t>
            </a:r>
            <a:r>
              <a:rPr lang="en-US"/>
              <a:t> with </a:t>
            </a:r>
            <a:endParaRPr lang="en-US"/>
          </a:p>
          <a:p>
            <a:pPr algn="ctr"/>
            <a:r>
              <a:rPr lang="en-US"/>
              <a:t>Dynamic Provisioning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099" y="2843233"/>
            <a:ext cx="5459081" cy="2543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Demo-32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  <a:endParaRPr lang="en-US" sz="1800"/>
          </a:p>
        </p:txBody>
      </p:sp>
      <p:sp>
        <p:nvSpPr>
          <p:cNvPr id="20" name="TextBox 19"/>
          <p:cNvSpPr txBox="1"/>
          <p:nvPr/>
        </p:nvSpPr>
        <p:spPr>
          <a:xfrm>
            <a:off x="3864561" y="6555596"/>
            <a:ext cx="7363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Use Custom Storage Class standard-</a:t>
            </a:r>
            <a:r>
              <a:rPr lang="en-US" sz="3000" b="1" err="1">
                <a:solidFill>
                  <a:srgbClr val="0070C0"/>
                </a:solidFill>
              </a:rPr>
              <a:t>rwx</a:t>
            </a:r>
            <a:r>
              <a:rPr lang="en-US" sz="3000" b="1">
                <a:solidFill>
                  <a:srgbClr val="0070C0"/>
                </a:solidFill>
              </a:rPr>
              <a:t> with </a:t>
            </a:r>
            <a:endParaRPr lang="en-US" sz="3000" b="1">
              <a:solidFill>
                <a:srgbClr val="0070C0"/>
              </a:solidFill>
            </a:endParaRPr>
          </a:p>
          <a:p>
            <a:pPr algn="ctr"/>
            <a:r>
              <a:rPr lang="en-US" sz="3000" b="1">
                <a:solidFill>
                  <a:srgbClr val="0070C0"/>
                </a:solidFill>
              </a:rPr>
              <a:t>Dynamic Provisioning</a:t>
            </a:r>
            <a:endParaRPr lang="en-US" sz="3000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CSI Driver - Storage Classes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404" y="1140173"/>
            <a:ext cx="11223172" cy="632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Reference: 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5520" y="2692128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Standard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824" y="3561165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Premium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824" y="4429732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  <a:endParaRPr lang="en-US" b="1">
              <a:solidFill>
                <a:srgbClr val="F585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520" y="5896863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  <a:endParaRPr lang="en-US" b="1">
              <a:solidFill>
                <a:srgbClr val="F5853A"/>
              </a:solidFill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  <a:endParaRPr lang="en-US" sz="2400"/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>
              <a:solidFill>
                <a:srgbClr val="FFFF00"/>
              </a:solidFill>
            </a:endParaRPr>
          </a:p>
        </p:txBody>
      </p:sp>
      <p:cxnSp>
        <p:nvCxnSpPr>
          <p:cNvPr id="11" name="Elbow Connector 10"/>
          <p:cNvCxnSpPr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Store - Custom Storage Class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822" y="1239094"/>
            <a:ext cx="10753310" cy="6257778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Persistent Volume Claim </a:t>
            </a:r>
            <a:r>
              <a:rPr lang="en-US">
                <a:solidFill>
                  <a:schemeClr val="bg1"/>
                </a:solidFill>
              </a:rPr>
              <a:t>with Storage Class as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IN" err="1">
                <a:solidFill>
                  <a:srgbClr val="00B050"/>
                </a:solidFill>
              </a:rPr>
              <a:t>filestore</a:t>
            </a:r>
            <a:r>
              <a:rPr lang="en-IN">
                <a:solidFill>
                  <a:srgbClr val="00B050"/>
                </a:solidFill>
              </a:rPr>
              <a:t>-storage-class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write to k8s Pod </a:t>
            </a:r>
            <a:r>
              <a:rPr lang="en-US"/>
              <a:t>with k8s Volume and </a:t>
            </a:r>
            <a:r>
              <a:rPr lang="en-US">
                <a:solidFill>
                  <a:srgbClr val="FFFF00"/>
                </a:solidFill>
              </a:rPr>
              <a:t>Volume Mounts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84703" y="56872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99967" y="56872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 deployment with k8s </a:t>
            </a:r>
            <a:r>
              <a:rPr lang="en-US">
                <a:solidFill>
                  <a:srgbClr val="FFFF00"/>
                </a:solidFill>
              </a:rPr>
              <a:t>Volume</a:t>
            </a:r>
            <a:r>
              <a:rPr lang="en-US"/>
              <a:t> and </a:t>
            </a:r>
            <a:r>
              <a:rPr lang="en-US">
                <a:solidFill>
                  <a:srgbClr val="FFFF00"/>
                </a:solidFill>
              </a:rPr>
              <a:t>Volume Mounts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384703" y="65758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099967" y="65758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Kubernetes </a:t>
            </a:r>
            <a:r>
              <a:rPr lang="en-US">
                <a:solidFill>
                  <a:srgbClr val="FFFF00"/>
                </a:solidFill>
              </a:rPr>
              <a:t>Service</a:t>
            </a:r>
            <a:r>
              <a:rPr lang="en-US"/>
              <a:t> of type </a:t>
            </a:r>
            <a:r>
              <a:rPr lang="en-US">
                <a:solidFill>
                  <a:srgbClr val="FFFF00"/>
                </a:solidFill>
              </a:rPr>
              <a:t>Load Balancer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164" y="16929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Demo-32</a:t>
            </a:r>
            <a:r>
              <a:rPr lang="en-US"/>
              <a:t>: Use Custom Storage Class standard-</a:t>
            </a:r>
            <a:r>
              <a:rPr lang="en-US" err="1"/>
              <a:t>rwx</a:t>
            </a:r>
            <a:r>
              <a:rPr lang="en-US"/>
              <a:t> with </a:t>
            </a:r>
            <a:endParaRPr lang="en-US"/>
          </a:p>
          <a:p>
            <a:pPr algn="ctr"/>
            <a:r>
              <a:rPr lang="en-US"/>
              <a:t>Dynamic Provisioning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00" y="2679700"/>
            <a:ext cx="5786804" cy="32695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</a:t>
            </a:r>
            <a:r>
              <a:rPr lang="en-US">
                <a:solidFill>
                  <a:srgbClr val="FFFF00"/>
                </a:solidFill>
              </a:rPr>
              <a:t>Custom</a:t>
            </a:r>
            <a:r>
              <a:rPr lang="en-US">
                <a:solidFill>
                  <a:schemeClr val="bg1"/>
                </a:solidFill>
              </a:rPr>
              <a:t> Storage Class for File Store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8086" y="3526971"/>
            <a:ext cx="4626428" cy="92528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6" grpId="0" animBg="1"/>
      <p:bldP spid="7" grpId="0" animBg="1"/>
      <p:bldP spid="5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File Store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90558" y="4934355"/>
            <a:ext cx="1017901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66899" y="4941235"/>
            <a:ext cx="1017896" cy="9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10122" y="4934355"/>
            <a:ext cx="1017896" cy="9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5693445" y="4832532"/>
            <a:ext cx="4012125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6654" y="5867506"/>
            <a:ext cx="3719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Storage Resources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Demo-33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14;p2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4148603" y="5035495"/>
            <a:ext cx="1135454" cy="8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4186601" y="5940989"/>
            <a:ext cx="105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File Store</a:t>
            </a:r>
            <a:endParaRPr lang="en-US" sz="1800"/>
          </a:p>
        </p:txBody>
      </p:sp>
      <p:sp>
        <p:nvSpPr>
          <p:cNvPr id="20" name="TextBox 19"/>
          <p:cNvSpPr txBox="1"/>
          <p:nvPr/>
        </p:nvSpPr>
        <p:spPr>
          <a:xfrm>
            <a:off x="3651425" y="6779369"/>
            <a:ext cx="7789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rgbClr val="0070C0"/>
                </a:solidFill>
              </a:rPr>
              <a:t>Implement Volume Snapshot &amp; Volume Restore</a:t>
            </a:r>
            <a:endParaRPr lang="en-US" sz="3000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44648" y="6244598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External Name Service</a:t>
            </a:r>
            <a:endParaRPr lang="en-US"/>
          </a:p>
        </p:txBody>
      </p:sp>
      <p:pic>
        <p:nvPicPr>
          <p:cNvPr id="7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44648" y="6243384"/>
            <a:ext cx="537390" cy="5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  <a:endParaRPr lang="en-US" sz="2000"/>
          </a:p>
        </p:txBody>
      </p:sp>
      <p:cxnSp>
        <p:nvCxnSpPr>
          <p:cNvPr id="55" name="Elbow Connector 54"/>
          <p:cNvCxnSpPr>
            <a:stCxn id="4" idx="3"/>
            <a:endCxn id="40" idx="1"/>
          </p:cNvCxnSpPr>
          <p:nvPr/>
        </p:nvCxnSpPr>
        <p:spPr>
          <a:xfrm flipV="1">
            <a:off x="6314167" y="4652263"/>
            <a:ext cx="2962749" cy="1845227"/>
          </a:xfrm>
          <a:prstGeom prst="bentConnector3">
            <a:avLst>
              <a:gd name="adj1" fmla="val 58764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2"/>
            <a:endCxn id="4" idx="0"/>
          </p:cNvCxnSpPr>
          <p:nvPr/>
        </p:nvCxnSpPr>
        <p:spPr>
          <a:xfrm>
            <a:off x="4013927" y="5981952"/>
            <a:ext cx="65481" cy="262646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  <a:endParaRPr lang="en-US" sz="1400">
              <a:solidFill>
                <a:srgbClr val="7030A0"/>
              </a:solidFill>
            </a:endParaRP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  <a:endParaRPr lang="en-US" sz="1400">
              <a:solidFill>
                <a:srgbClr val="138CC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68619" y="5192551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UMS</a:t>
            </a:r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55239" y="4065488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  <a:endParaRPr lang="en-US" sz="2400">
              <a:solidFill>
                <a:srgbClr val="FFFF00"/>
              </a:solidFill>
            </a:endParaRP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>
              <a:solidFill>
                <a:srgbClr val="FFFF00"/>
              </a:solidFill>
            </a:endParaRPr>
          </a:p>
        </p:txBody>
      </p:sp>
      <p:cxnSp>
        <p:nvCxnSpPr>
          <p:cNvPr id="11" name="Elbow Connector 10"/>
          <p:cNvCxnSpPr>
            <a:stCxn id="4" idx="6"/>
            <a:endCxn id="3" idx="0"/>
          </p:cNvCxnSpPr>
          <p:nvPr/>
        </p:nvCxnSpPr>
        <p:spPr>
          <a:xfrm>
            <a:off x="3749547" y="4927896"/>
            <a:ext cx="1390380" cy="1532107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/>
          <p:cNvSpPr/>
          <p:nvPr/>
        </p:nvSpPr>
        <p:spPr>
          <a:xfrm>
            <a:off x="321069" y="922787"/>
            <a:ext cx="2692354" cy="718983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Project-01</a:t>
            </a:r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76533" y="2931361"/>
            <a:ext cx="4030504" cy="737912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Same as Demo-31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41687" y="46804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205680" y="2763280"/>
            <a:ext cx="269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50346" y="5521762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533157"/>
            <a:ext cx="2511983" cy="1303404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58300" y="4342400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1"/>
          </p:cNvCxnSpPr>
          <p:nvPr/>
        </p:nvCxnSpPr>
        <p:spPr>
          <a:xfrm rot="5400000">
            <a:off x="6500189" y="2325167"/>
            <a:ext cx="2076461" cy="3102054"/>
          </a:xfrm>
          <a:prstGeom prst="bentConnector4">
            <a:avLst>
              <a:gd name="adj1" fmla="val 13489"/>
              <a:gd name="adj2" fmla="val 1073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/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Project-02</a:t>
            </a:r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68031" y="3132612"/>
            <a:ext cx="3932710" cy="1904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  <a:endParaRPr lang="en-US" sz="3000">
              <a:solidFill>
                <a:schemeClr val="bg1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for</a:t>
            </a:r>
            <a:endParaRPr lang="en-US" sz="3000">
              <a:solidFill>
                <a:schemeClr val="bg1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myapp1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540520" y="3548171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839829" y="3548172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cxnSp>
        <p:nvCxnSpPr>
          <p:cNvPr id="30" name="Elbow Connector 29"/>
          <p:cNvCxnSpPr>
            <a:stCxn id="17" idx="1"/>
            <a:endCxn id="23" idx="3"/>
          </p:cNvCxnSpPr>
          <p:nvPr/>
        </p:nvCxnSpPr>
        <p:spPr>
          <a:xfrm rot="10800000">
            <a:off x="6799239" y="4914425"/>
            <a:ext cx="1342449" cy="245914"/>
          </a:xfrm>
          <a:prstGeom prst="bentConnector3">
            <a:avLst>
              <a:gd name="adj1" fmla="val 67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1"/>
            <a:endCxn id="21" idx="3"/>
          </p:cNvCxnSpPr>
          <p:nvPr/>
        </p:nvCxnSpPr>
        <p:spPr>
          <a:xfrm flipH="1">
            <a:off x="9860862" y="3818122"/>
            <a:ext cx="6796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1" idx="1"/>
            <a:endCxn id="23" idx="0"/>
          </p:cNvCxnSpPr>
          <p:nvPr/>
        </p:nvCxnSpPr>
        <p:spPr>
          <a:xfrm rot="10800000" flipV="1">
            <a:off x="6393315" y="3818122"/>
            <a:ext cx="446514" cy="6903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Restore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myapp2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/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Project-03</a:t>
            </a:r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98637" y="3000720"/>
            <a:ext cx="3932710" cy="246776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Volume Restore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for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myapp2 from  myapp1 Volume Snapshot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238984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37848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Datasource</a:t>
            </a:r>
            <a:endParaRPr lang="en-US"/>
          </a:p>
        </p:txBody>
      </p:sp>
      <p:cxnSp>
        <p:nvCxnSpPr>
          <p:cNvPr id="29" name="Straight Arrow Connector 28"/>
          <p:cNvCxnSpPr>
            <a:stCxn id="21" idx="1"/>
            <a:endCxn id="23" idx="3"/>
          </p:cNvCxnSpPr>
          <p:nvPr/>
        </p:nvCxnSpPr>
        <p:spPr>
          <a:xfrm flipH="1" flipV="1">
            <a:off x="6799238" y="4914425"/>
            <a:ext cx="1138610" cy="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1"/>
            <a:endCxn id="21" idx="3"/>
          </p:cNvCxnSpPr>
          <p:nvPr/>
        </p:nvCxnSpPr>
        <p:spPr>
          <a:xfrm flipH="1">
            <a:off x="10361536" y="4915482"/>
            <a:ext cx="877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18602" y="39210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33866" y="39210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</a:t>
            </a:r>
            <a:r>
              <a:rPr lang="en-US">
                <a:solidFill>
                  <a:srgbClr val="FFFF00"/>
                </a:solidFill>
              </a:rPr>
              <a:t>Volume Snapshot</a:t>
            </a:r>
            <a:r>
              <a:rPr lang="en-US"/>
              <a:t>s for Sample App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18602" y="48096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33866" y="48096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Implement </a:t>
            </a:r>
            <a:r>
              <a:rPr lang="en-US">
                <a:solidFill>
                  <a:srgbClr val="FFFF00"/>
                </a:solidFill>
              </a:rPr>
              <a:t>Volume Restore </a:t>
            </a:r>
            <a:r>
              <a:rPr lang="en-US"/>
              <a:t>using Snapshot and Test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40475" y="633452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Manifests using YAML</a:t>
            </a: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9967" y="1424586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Demo-33</a:t>
            </a:r>
            <a:r>
              <a:rPr lang="en-US"/>
              <a:t>: Volume Snapshots and Volume Restore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18602" y="30434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33866" y="30434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Deploy Sample App (same as Demo-31)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90" y="1819627"/>
            <a:ext cx="5791200" cy="52451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30578" y="2269067"/>
            <a:ext cx="4086578" cy="1845733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30578" y="4272403"/>
            <a:ext cx="4447822" cy="1125046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30577" y="5511962"/>
            <a:ext cx="5276913" cy="1456989"/>
          </a:xfrm>
          <a:prstGeom prst="roundRect">
            <a:avLst>
              <a:gd name="adj" fmla="val 871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endCxn id="6" idx="2"/>
          </p:cNvCxnSpPr>
          <p:nvPr/>
        </p:nvCxnSpPr>
        <p:spPr>
          <a:xfrm>
            <a:off x="4617155" y="3206044"/>
            <a:ext cx="1701447" cy="223015"/>
          </a:xfrm>
          <a:prstGeom prst="bentConnector3">
            <a:avLst>
              <a:gd name="adj1" fmla="val 8981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5" idx="3"/>
            <a:endCxn id="8" idx="2"/>
          </p:cNvCxnSpPr>
          <p:nvPr/>
        </p:nvCxnSpPr>
        <p:spPr>
          <a:xfrm flipV="1">
            <a:off x="4978400" y="4306656"/>
            <a:ext cx="1340202" cy="528270"/>
          </a:xfrm>
          <a:prstGeom prst="bentConnector3">
            <a:avLst>
              <a:gd name="adj1" fmla="val 845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6" idx="3"/>
            <a:endCxn id="10" idx="4"/>
          </p:cNvCxnSpPr>
          <p:nvPr/>
        </p:nvCxnSpPr>
        <p:spPr>
          <a:xfrm flipV="1">
            <a:off x="5807490" y="5580860"/>
            <a:ext cx="1271276" cy="65959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3562" y="6697537"/>
            <a:ext cx="376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What is Ingress ?</a:t>
            </a:r>
            <a:endParaRPr lang="en-US" sz="40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Layers 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1110" y="1921267"/>
            <a:ext cx="4654193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L4 Layer</a:t>
            </a:r>
            <a:endParaRPr lang="en-US" sz="5000"/>
          </a:p>
        </p:txBody>
      </p:sp>
      <p:sp>
        <p:nvSpPr>
          <p:cNvPr id="7" name="Oval 6"/>
          <p:cNvSpPr/>
          <p:nvPr/>
        </p:nvSpPr>
        <p:spPr>
          <a:xfrm>
            <a:off x="791110" y="5042898"/>
            <a:ext cx="4654193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L7 Layer</a:t>
            </a:r>
            <a:endParaRPr lang="en-US" sz="5000"/>
          </a:p>
        </p:txBody>
      </p:sp>
      <p:sp>
        <p:nvSpPr>
          <p:cNvPr id="9" name="Oval 8"/>
          <p:cNvSpPr/>
          <p:nvPr/>
        </p:nvSpPr>
        <p:spPr>
          <a:xfrm>
            <a:off x="6193604" y="1921267"/>
            <a:ext cx="8190216" cy="15513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Routes Traffic based on network information </a:t>
            </a:r>
            <a:r>
              <a:rPr lang="en-US" sz="3000">
                <a:solidFill>
                  <a:srgbClr val="FFFF00"/>
                </a:solidFill>
              </a:rPr>
              <a:t>port  (80, 8080)</a:t>
            </a:r>
            <a:r>
              <a:rPr lang="en-US" sz="3000"/>
              <a:t> and </a:t>
            </a:r>
            <a:r>
              <a:rPr lang="en-US" sz="3000">
                <a:solidFill>
                  <a:srgbClr val="FFFF00"/>
                </a:solidFill>
              </a:rPr>
              <a:t>protocol (TCP, UDP)</a:t>
            </a:r>
            <a:endParaRPr lang="en-US" sz="3000">
              <a:solidFill>
                <a:srgbClr val="FFFF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93604" y="5042898"/>
            <a:ext cx="8190216" cy="2015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L7 layer has awareness of Application Information like </a:t>
            </a:r>
            <a:r>
              <a:rPr lang="en-US" sz="3000">
                <a:solidFill>
                  <a:srgbClr val="FFFF00"/>
                </a:solidFill>
              </a:rPr>
              <a:t>HTTP URL Path, Host Header, Custom Headers.</a:t>
            </a:r>
            <a:endParaRPr lang="en-US" sz="300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0876" y="4140485"/>
            <a:ext cx="9403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</a:t>
            </a:r>
            <a:r>
              <a:rPr lang="en-US" err="1"/>
              <a:t>kubernetes</a:t>
            </a:r>
            <a:r>
              <a:rPr lang="en-US"/>
              <a:t>-engine/docs/concepts/service-networking</a:t>
            </a:r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Services supported based on OSI Layers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9596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L4 Layer</a:t>
            </a:r>
            <a:endParaRPr lang="en-US" sz="3000" b="1"/>
          </a:p>
        </p:txBody>
      </p:sp>
      <p:sp>
        <p:nvSpPr>
          <p:cNvPr id="6" name="Rounded Rectangle 5"/>
          <p:cNvSpPr/>
          <p:nvPr/>
        </p:nvSpPr>
        <p:spPr>
          <a:xfrm>
            <a:off x="7745003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L7 Layer</a:t>
            </a:r>
            <a:endParaRPr lang="en-US" sz="3000" b="1"/>
          </a:p>
        </p:txBody>
      </p:sp>
      <p:sp>
        <p:nvSpPr>
          <p:cNvPr id="8" name="Rounded Rectangle 7"/>
          <p:cNvSpPr/>
          <p:nvPr/>
        </p:nvSpPr>
        <p:spPr>
          <a:xfrm>
            <a:off x="351044" y="2697957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  <a:endParaRPr lang="en-US" sz="2500" b="1"/>
          </a:p>
        </p:txBody>
      </p:sp>
      <p:sp>
        <p:nvSpPr>
          <p:cNvPr id="9" name="Rounded Rectangle 8"/>
          <p:cNvSpPr/>
          <p:nvPr/>
        </p:nvSpPr>
        <p:spPr>
          <a:xfrm>
            <a:off x="2186695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TCP</a:t>
            </a:r>
            <a:endParaRPr lang="en-US" sz="2600"/>
          </a:p>
        </p:txBody>
      </p:sp>
      <p:sp>
        <p:nvSpPr>
          <p:cNvPr id="10" name="Rounded Rectangle 9"/>
          <p:cNvSpPr/>
          <p:nvPr/>
        </p:nvSpPr>
        <p:spPr>
          <a:xfrm>
            <a:off x="4563448" y="2687683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UDP</a:t>
            </a:r>
            <a:endParaRPr lang="en-US" sz="2600"/>
          </a:p>
        </p:txBody>
      </p:sp>
      <p:sp>
        <p:nvSpPr>
          <p:cNvPr id="11" name="Rounded Rectangle 10"/>
          <p:cNvSpPr/>
          <p:nvPr/>
        </p:nvSpPr>
        <p:spPr>
          <a:xfrm>
            <a:off x="7736450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  <a:endParaRPr lang="en-US" sz="2500" b="1"/>
          </a:p>
        </p:txBody>
      </p:sp>
      <p:sp>
        <p:nvSpPr>
          <p:cNvPr id="12" name="Rounded Rectangle 11"/>
          <p:cNvSpPr/>
          <p:nvPr/>
        </p:nvSpPr>
        <p:spPr>
          <a:xfrm>
            <a:off x="9378604" y="2708231"/>
            <a:ext cx="1369886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</a:t>
            </a:r>
            <a:endParaRPr lang="en-US" sz="2600"/>
          </a:p>
        </p:txBody>
      </p:sp>
      <p:sp>
        <p:nvSpPr>
          <p:cNvPr id="13" name="Rounded Rectangle 12"/>
          <p:cNvSpPr/>
          <p:nvPr/>
        </p:nvSpPr>
        <p:spPr>
          <a:xfrm>
            <a:off x="10909452" y="2697957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HTTPS</a:t>
            </a:r>
            <a:endParaRPr lang="en-US" sz="2600"/>
          </a:p>
        </p:txBody>
      </p:sp>
      <p:sp>
        <p:nvSpPr>
          <p:cNvPr id="14" name="Rounded Rectangle 13"/>
          <p:cNvSpPr/>
          <p:nvPr/>
        </p:nvSpPr>
        <p:spPr>
          <a:xfrm>
            <a:off x="12279335" y="2687683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HTTP2</a:t>
            </a:r>
            <a:endParaRPr lang="en-US" sz="2600"/>
          </a:p>
        </p:txBody>
      </p:sp>
      <p:sp>
        <p:nvSpPr>
          <p:cNvPr id="15" name="Rounded Rectangle 14"/>
          <p:cNvSpPr/>
          <p:nvPr/>
        </p:nvSpPr>
        <p:spPr>
          <a:xfrm>
            <a:off x="351044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  <a:endParaRPr lang="en-US" sz="2500" b="1"/>
          </a:p>
        </p:txBody>
      </p:sp>
      <p:sp>
        <p:nvSpPr>
          <p:cNvPr id="16" name="Rounded Rectangle 15"/>
          <p:cNvSpPr/>
          <p:nvPr/>
        </p:nvSpPr>
        <p:spPr>
          <a:xfrm>
            <a:off x="2116486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Cluster IP Service</a:t>
            </a:r>
            <a:endParaRPr lang="en-US" sz="2600"/>
          </a:p>
        </p:txBody>
      </p:sp>
      <p:sp>
        <p:nvSpPr>
          <p:cNvPr id="17" name="Rounded Rectangle 16"/>
          <p:cNvSpPr/>
          <p:nvPr/>
        </p:nvSpPr>
        <p:spPr>
          <a:xfrm>
            <a:off x="2116486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NodePort Service</a:t>
            </a:r>
            <a:endParaRPr lang="en-US" sz="2600"/>
          </a:p>
        </p:txBody>
      </p:sp>
      <p:sp>
        <p:nvSpPr>
          <p:cNvPr id="18" name="Rounded Rectangle 17"/>
          <p:cNvSpPr/>
          <p:nvPr/>
        </p:nvSpPr>
        <p:spPr>
          <a:xfrm>
            <a:off x="2126765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Load Balancer Service</a:t>
            </a:r>
            <a:endParaRPr lang="en-US" sz="2600"/>
          </a:p>
        </p:txBody>
      </p:sp>
      <p:sp>
        <p:nvSpPr>
          <p:cNvPr id="19" name="Rounded Rectangle 18"/>
          <p:cNvSpPr/>
          <p:nvPr/>
        </p:nvSpPr>
        <p:spPr>
          <a:xfrm>
            <a:off x="2116485" y="6184603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Load Balancer Service</a:t>
            </a:r>
            <a:endParaRPr lang="en-US" sz="2600"/>
          </a:p>
        </p:txBody>
      </p:sp>
      <p:sp>
        <p:nvSpPr>
          <p:cNvPr id="20" name="Rounded Rectangle 19"/>
          <p:cNvSpPr/>
          <p:nvPr/>
        </p:nvSpPr>
        <p:spPr>
          <a:xfrm>
            <a:off x="7726173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  <a:endParaRPr lang="en-US" sz="2500" b="1"/>
          </a:p>
        </p:txBody>
      </p:sp>
      <p:sp>
        <p:nvSpPr>
          <p:cNvPr id="21" name="Rounded Rectangle 20"/>
          <p:cNvSpPr/>
          <p:nvPr/>
        </p:nvSpPr>
        <p:spPr>
          <a:xfrm>
            <a:off x="9491615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Ingress Service</a:t>
            </a:r>
            <a:endParaRPr lang="en-US" sz="2600"/>
          </a:p>
        </p:txBody>
      </p:sp>
      <p:sp>
        <p:nvSpPr>
          <p:cNvPr id="22" name="Rounded Rectangle 21"/>
          <p:cNvSpPr/>
          <p:nvPr/>
        </p:nvSpPr>
        <p:spPr>
          <a:xfrm>
            <a:off x="9491615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Ingress Service</a:t>
            </a:r>
            <a:endParaRPr lang="en-US" sz="2600"/>
          </a:p>
        </p:txBody>
      </p:sp>
      <p:sp>
        <p:nvSpPr>
          <p:cNvPr id="23" name="Rounded Rectangle 22"/>
          <p:cNvSpPr/>
          <p:nvPr/>
        </p:nvSpPr>
        <p:spPr>
          <a:xfrm>
            <a:off x="9501894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Multi Cluster Ingress Service</a:t>
            </a:r>
            <a:endParaRPr lang="en-US" sz="260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811766" y="1489753"/>
            <a:ext cx="0" cy="57843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/>
          <p:cNvSpPr/>
          <p:nvPr/>
        </p:nvSpPr>
        <p:spPr>
          <a:xfrm>
            <a:off x="7282671" y="4453888"/>
            <a:ext cx="2095933" cy="1451486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</a:t>
            </a:r>
            <a:endParaRPr lang="en-US" sz="2600" b="1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21022" y="6697537"/>
            <a:ext cx="3093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Basics</a:t>
            </a:r>
            <a:endParaRPr lang="en-US" sz="40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Controller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306" y="1239094"/>
            <a:ext cx="5363110" cy="1921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GKE, </a:t>
            </a:r>
            <a:r>
              <a:rPr lang="en-US" sz="3000">
                <a:solidFill>
                  <a:srgbClr val="F5853A"/>
                </a:solidFill>
              </a:rPr>
              <a:t>Google hosts </a:t>
            </a:r>
            <a:r>
              <a:rPr lang="en-US" sz="3000"/>
              <a:t>the Ingress Controller.</a:t>
            </a:r>
            <a:endParaRPr lang="en-US" sz="3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135" y="5913850"/>
            <a:ext cx="7772400" cy="8300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Oval 6"/>
          <p:cNvSpPr/>
          <p:nvPr/>
        </p:nvSpPr>
        <p:spPr>
          <a:xfrm>
            <a:off x="5044611" y="3051425"/>
            <a:ext cx="6904234" cy="2321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We just need to ensure that below </a:t>
            </a:r>
            <a:r>
              <a:rPr lang="en-US" sz="3000">
                <a:solidFill>
                  <a:srgbClr val="FFFF00"/>
                </a:solidFill>
              </a:rPr>
              <a:t>setting</a:t>
            </a:r>
            <a:r>
              <a:rPr lang="en-US" sz="3000"/>
              <a:t> is enabled in </a:t>
            </a:r>
            <a:r>
              <a:rPr lang="en-US" sz="3000">
                <a:solidFill>
                  <a:srgbClr val="FFFF00"/>
                </a:solidFill>
              </a:rPr>
              <a:t>NETWORKING</a:t>
            </a:r>
            <a:r>
              <a:rPr lang="en-US" sz="3000"/>
              <a:t> section in our GKE Cluster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02679"/>
            <a:ext cx="12618720" cy="1188851"/>
          </a:xfrm>
        </p:spPr>
        <p:txBody>
          <a:bodyPr/>
          <a:lstStyle/>
          <a:p>
            <a:r>
              <a:rPr lang="en-US"/>
              <a:t>Ingress Class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2022" y="966506"/>
            <a:ext cx="6955605" cy="26481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Class helps the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to </a:t>
            </a:r>
            <a:r>
              <a:rPr lang="en-US" sz="3000">
                <a:solidFill>
                  <a:srgbClr val="389954"/>
                </a:solidFill>
              </a:rPr>
              <a:t>associate</a:t>
            </a:r>
            <a:r>
              <a:rPr lang="en-US" sz="3000"/>
              <a:t> with the respective </a:t>
            </a:r>
            <a:r>
              <a:rPr lang="en-US" sz="3000">
                <a:solidFill>
                  <a:srgbClr val="FFFF00"/>
                </a:solidFill>
              </a:rPr>
              <a:t>Ingress Controller </a:t>
            </a:r>
            <a:r>
              <a:rPr lang="en-US" sz="3000"/>
              <a:t>defined in </a:t>
            </a:r>
            <a:r>
              <a:rPr lang="en-US" sz="3000">
                <a:solidFill>
                  <a:srgbClr val="FFFF00"/>
                </a:solidFill>
              </a:rPr>
              <a:t>Ingress Class Value</a:t>
            </a:r>
            <a:endParaRPr lang="en-US" sz="3000">
              <a:solidFill>
                <a:srgbClr val="FFFF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32022" y="4881735"/>
            <a:ext cx="3669588" cy="2034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Types of Ingress Classes</a:t>
            </a:r>
            <a:endParaRPr lang="en-US" sz="3000"/>
          </a:p>
        </p:txBody>
      </p:sp>
      <p:sp>
        <p:nvSpPr>
          <p:cNvPr id="8" name="Rounded Rectangle 7"/>
          <p:cNvSpPr/>
          <p:nvPr/>
        </p:nvSpPr>
        <p:spPr>
          <a:xfrm>
            <a:off x="6719298" y="3690548"/>
            <a:ext cx="3760342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External Ingress</a:t>
            </a:r>
            <a:endParaRPr lang="en-US" sz="3000"/>
          </a:p>
        </p:txBody>
      </p:sp>
      <p:sp>
        <p:nvSpPr>
          <p:cNvPr id="9" name="Rounded Rectangle 8"/>
          <p:cNvSpPr/>
          <p:nvPr/>
        </p:nvSpPr>
        <p:spPr>
          <a:xfrm>
            <a:off x="6719298" y="4758621"/>
            <a:ext cx="3760342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Internal Ingress</a:t>
            </a:r>
            <a:endParaRPr lang="en-US" sz="3000"/>
          </a:p>
        </p:txBody>
      </p:sp>
      <p:sp>
        <p:nvSpPr>
          <p:cNvPr id="10" name="Rounded Rectangle 9"/>
          <p:cNvSpPr/>
          <p:nvPr/>
        </p:nvSpPr>
        <p:spPr>
          <a:xfrm>
            <a:off x="6719298" y="5826694"/>
            <a:ext cx="3760342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Multi-Cluster Ingress</a:t>
            </a:r>
            <a:endParaRPr lang="en-US" sz="3000"/>
          </a:p>
        </p:txBody>
      </p:sp>
      <p:sp>
        <p:nvSpPr>
          <p:cNvPr id="11" name="Rounded Rectangle 10"/>
          <p:cNvSpPr/>
          <p:nvPr/>
        </p:nvSpPr>
        <p:spPr>
          <a:xfrm>
            <a:off x="6719298" y="6894767"/>
            <a:ext cx="3760342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Third-Party Ingress (Nginx)</a:t>
            </a:r>
            <a:endParaRPr lang="en-US" sz="3000"/>
          </a:p>
        </p:txBody>
      </p:sp>
      <p:sp>
        <p:nvSpPr>
          <p:cNvPr id="12" name="Rounded Rectangle 11"/>
          <p:cNvSpPr/>
          <p:nvPr/>
        </p:nvSpPr>
        <p:spPr>
          <a:xfrm>
            <a:off x="11979666" y="3701133"/>
            <a:ext cx="2363057" cy="8065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endParaRPr lang="en-US" sz="3000"/>
          </a:p>
        </p:txBody>
      </p:sp>
      <p:sp>
        <p:nvSpPr>
          <p:cNvPr id="13" name="Rounded Rectangle 12"/>
          <p:cNvSpPr/>
          <p:nvPr/>
        </p:nvSpPr>
        <p:spPr>
          <a:xfrm>
            <a:off x="11979666" y="4758622"/>
            <a:ext cx="2363057" cy="80652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gce</a:t>
            </a:r>
            <a:r>
              <a:rPr lang="en-US" sz="3000"/>
              <a:t>-internal</a:t>
            </a:r>
            <a:endParaRPr lang="en-US" sz="3000"/>
          </a:p>
        </p:txBody>
      </p:sp>
      <p:sp>
        <p:nvSpPr>
          <p:cNvPr id="14" name="Rounded Rectangle 13"/>
          <p:cNvSpPr/>
          <p:nvPr/>
        </p:nvSpPr>
        <p:spPr>
          <a:xfrm>
            <a:off x="11979666" y="5826695"/>
            <a:ext cx="2363057" cy="8065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k</a:t>
            </a:r>
            <a:r>
              <a:rPr lang="en-IN" sz="1400" b="0" u="sng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8s Resource</a:t>
            </a:r>
            <a:endParaRPr lang="en-IN" sz="1400" b="0" u="sng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MultiClusterService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sz="1400" b="0" err="1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MultiClusterServiceIngress</a:t>
            </a:r>
            <a:endParaRPr lang="en-IN" sz="1400" b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979666" y="6894768"/>
            <a:ext cx="2363057" cy="8065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nginx</a:t>
            </a:r>
            <a:endParaRPr lang="en-US" sz="3000"/>
          </a:p>
        </p:txBody>
      </p:sp>
      <p:cxnSp>
        <p:nvCxnSpPr>
          <p:cNvPr id="17" name="Straight Arrow Connector 16"/>
          <p:cNvCxnSpPr>
            <a:stCxn id="6" idx="6"/>
            <a:endCxn id="8" idx="1"/>
          </p:cNvCxnSpPr>
          <p:nvPr/>
        </p:nvCxnSpPr>
        <p:spPr>
          <a:xfrm flipV="1">
            <a:off x="3801610" y="4093809"/>
            <a:ext cx="2917688" cy="18050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6"/>
            <a:endCxn id="9" idx="1"/>
          </p:cNvCxnSpPr>
          <p:nvPr/>
        </p:nvCxnSpPr>
        <p:spPr>
          <a:xfrm flipV="1">
            <a:off x="3801610" y="5161882"/>
            <a:ext cx="2917688" cy="736995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6"/>
            <a:endCxn id="10" idx="1"/>
          </p:cNvCxnSpPr>
          <p:nvPr/>
        </p:nvCxnSpPr>
        <p:spPr>
          <a:xfrm>
            <a:off x="3801610" y="5898877"/>
            <a:ext cx="2917688" cy="3310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6"/>
            <a:endCxn id="11" idx="1"/>
          </p:cNvCxnSpPr>
          <p:nvPr/>
        </p:nvCxnSpPr>
        <p:spPr>
          <a:xfrm>
            <a:off x="3801610" y="5898877"/>
            <a:ext cx="2917688" cy="13991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2" idx="1"/>
          </p:cNvCxnSpPr>
          <p:nvPr/>
        </p:nvCxnSpPr>
        <p:spPr>
          <a:xfrm>
            <a:off x="10479640" y="4093809"/>
            <a:ext cx="1500026" cy="105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  <a:endCxn id="13" idx="1"/>
          </p:cNvCxnSpPr>
          <p:nvPr/>
        </p:nvCxnSpPr>
        <p:spPr>
          <a:xfrm>
            <a:off x="10479640" y="5161882"/>
            <a:ext cx="1500026" cy="1"/>
          </a:xfrm>
          <a:prstGeom prst="straightConnector1">
            <a:avLst/>
          </a:prstGeom>
          <a:ln w="28575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14" idx="1"/>
          </p:cNvCxnSpPr>
          <p:nvPr/>
        </p:nvCxnSpPr>
        <p:spPr>
          <a:xfrm>
            <a:off x="10479640" y="6229955"/>
            <a:ext cx="1500026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3"/>
            <a:endCxn id="15" idx="1"/>
          </p:cNvCxnSpPr>
          <p:nvPr/>
        </p:nvCxnSpPr>
        <p:spPr>
          <a:xfrm>
            <a:off x="10479640" y="7298028"/>
            <a:ext cx="1500026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1445" y="804378"/>
            <a:ext cx="5663115" cy="2697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9200564" y="797772"/>
            <a:ext cx="296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Project for Customer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sp>
        <p:nvSpPr>
          <p:cNvPr id="19" name="Google Shape;696;p35"/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7136" y="1197250"/>
            <a:ext cx="2415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Service Producer VPC Network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56;p47"/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25" name="Google Shape;702;p35"/>
          <p:cNvSpPr/>
          <p:nvPr/>
        </p:nvSpPr>
        <p:spPr>
          <a:xfrm>
            <a:off x="10058400" y="2079550"/>
            <a:ext cx="2604142" cy="50550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88882" y="2106137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10.240.0.0/24</a:t>
            </a:r>
            <a:endParaRPr lang="en-US" sz="1400"/>
          </a:p>
        </p:txBody>
      </p:sp>
      <p:sp>
        <p:nvSpPr>
          <p:cNvPr id="31" name="Google Shape;699;p35"/>
          <p:cNvSpPr/>
          <p:nvPr/>
        </p:nvSpPr>
        <p:spPr>
          <a:xfrm>
            <a:off x="10212558" y="2857531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699;p35"/>
          <p:cNvSpPr/>
          <p:nvPr/>
        </p:nvSpPr>
        <p:spPr>
          <a:xfrm>
            <a:off x="10189685" y="5020792"/>
            <a:ext cx="2295826" cy="194940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1673;p54"/>
          <p:cNvSpPr/>
          <p:nvPr/>
        </p:nvSpPr>
        <p:spPr>
          <a:xfrm>
            <a:off x="10276206" y="347123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81192" y="350531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673;p54"/>
          <p:cNvSpPr/>
          <p:nvPr/>
        </p:nvSpPr>
        <p:spPr>
          <a:xfrm>
            <a:off x="10266559" y="5565150"/>
            <a:ext cx="2123102" cy="726063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3000"/>
              </a:lnSpc>
              <a:buClr>
                <a:srgbClr val="212121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MySQL DB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70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71545" y="5599232"/>
            <a:ext cx="555593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10212558" y="287216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10185678" y="5043551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sp>
        <p:nvSpPr>
          <p:cNvPr id="53" name="Rectangle 52"/>
          <p:cNvSpPr/>
          <p:nvPr/>
        </p:nvSpPr>
        <p:spPr>
          <a:xfrm>
            <a:off x="1827365" y="4029745"/>
            <a:ext cx="4469519" cy="505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Balancer Service</a:t>
            </a:r>
            <a:endParaRPr lang="en-US"/>
          </a:p>
        </p:txBody>
      </p:sp>
      <p:pic>
        <p:nvPicPr>
          <p:cNvPr id="54" name="Google Shape;407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27365" y="4028531"/>
            <a:ext cx="537390" cy="5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/>
          <p:cNvSpPr/>
          <p:nvPr/>
        </p:nvSpPr>
        <p:spPr>
          <a:xfrm>
            <a:off x="1356120" y="4694933"/>
            <a:ext cx="5315613" cy="1287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412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78135" y="4702114"/>
            <a:ext cx="537389" cy="492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853524" y="4680829"/>
            <a:ext cx="108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Deployment</a:t>
            </a:r>
            <a:endParaRPr 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60" y="5101368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7" y="5094574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5085712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79" y="5101496"/>
            <a:ext cx="887994" cy="8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410;p2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132353" y="4702114"/>
            <a:ext cx="559404" cy="5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5234239" y="4675257"/>
            <a:ext cx="93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ReplicaSet</a:t>
            </a:r>
            <a:endParaRPr lang="en-US" sz="1400"/>
          </a:p>
        </p:txBody>
      </p:sp>
      <p:sp>
        <p:nvSpPr>
          <p:cNvPr id="40" name="Rectangle 39"/>
          <p:cNvSpPr/>
          <p:nvPr/>
        </p:nvSpPr>
        <p:spPr>
          <a:xfrm>
            <a:off x="9276916" y="1864406"/>
            <a:ext cx="343915" cy="557571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  <a:endParaRPr lang="en-US" sz="2000"/>
          </a:p>
          <a:p>
            <a:pPr algn="ctr"/>
            <a:r>
              <a:rPr lang="en-US" sz="2000"/>
              <a:t>L</a:t>
            </a:r>
            <a:endParaRPr lang="en-US" sz="2000"/>
          </a:p>
          <a:p>
            <a:pPr algn="ctr"/>
            <a:r>
              <a:rPr lang="en-US" sz="2000"/>
              <a:t>O</a:t>
            </a:r>
            <a:endParaRPr lang="en-US" sz="2000"/>
          </a:p>
          <a:p>
            <a:pPr algn="ctr"/>
            <a:r>
              <a:rPr lang="en-US" sz="2000"/>
              <a:t>U</a:t>
            </a:r>
            <a:endParaRPr lang="en-US" sz="2000"/>
          </a:p>
          <a:p>
            <a:pPr algn="ctr"/>
            <a:r>
              <a:rPr lang="en-US" sz="2000"/>
              <a:t>D</a:t>
            </a:r>
            <a:endParaRPr lang="en-US" sz="2000"/>
          </a:p>
          <a:p>
            <a:pPr algn="ctr"/>
            <a:r>
              <a:rPr lang="en-US" sz="2000"/>
              <a:t>SQL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PRIVATE IP</a:t>
            </a:r>
            <a:endParaRPr lang="en-US" sz="2000"/>
          </a:p>
        </p:txBody>
      </p:sp>
      <p:cxnSp>
        <p:nvCxnSpPr>
          <p:cNvPr id="55" name="Elbow Connector 54"/>
          <p:cNvCxnSpPr>
            <a:stCxn id="56" idx="3"/>
            <a:endCxn id="40" idx="1"/>
          </p:cNvCxnSpPr>
          <p:nvPr/>
        </p:nvCxnSpPr>
        <p:spPr>
          <a:xfrm flipV="1">
            <a:off x="6671733" y="4652263"/>
            <a:ext cx="2605183" cy="686180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3"/>
            <a:endCxn id="37" idx="1"/>
          </p:cNvCxnSpPr>
          <p:nvPr/>
        </p:nvCxnSpPr>
        <p:spPr>
          <a:xfrm flipV="1">
            <a:off x="9620831" y="3834262"/>
            <a:ext cx="655375" cy="81800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0" idx="3"/>
            <a:endCxn id="42" idx="1"/>
          </p:cNvCxnSpPr>
          <p:nvPr/>
        </p:nvCxnSpPr>
        <p:spPr>
          <a:xfrm>
            <a:off x="9620831" y="4652263"/>
            <a:ext cx="645728" cy="1275919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2" idx="2"/>
            <a:endCxn id="53" idx="0"/>
          </p:cNvCxnSpPr>
          <p:nvPr/>
        </p:nvCxnSpPr>
        <p:spPr>
          <a:xfrm flipH="1">
            <a:off x="4062125" y="2565074"/>
            <a:ext cx="10031" cy="1464671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3" idx="2"/>
            <a:endCxn id="56" idx="0"/>
          </p:cNvCxnSpPr>
          <p:nvPr/>
        </p:nvCxnSpPr>
        <p:spPr>
          <a:xfrm flipH="1">
            <a:off x="4013927" y="4535528"/>
            <a:ext cx="48198" cy="159405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GKE Workloads and Cloud SQL Private Service Access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>
            <a:endCxn id="22" idx="1"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VPC Network Peering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21690" y="1408477"/>
            <a:ext cx="1596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Private Connection</a:t>
            </a:r>
            <a:endParaRPr lang="en-US" sz="1400">
              <a:solidFill>
                <a:srgbClr val="7030A0"/>
              </a:solidFill>
            </a:endParaRP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(</a:t>
            </a:r>
            <a:r>
              <a:rPr lang="en-US" sz="1400">
                <a:solidFill>
                  <a:srgbClr val="7030A0"/>
                </a:solidFill>
              </a:rPr>
              <a:t>10.240.0.0/16</a:t>
            </a:r>
            <a:r>
              <a:rPr lang="en-US" sz="1400" b="1">
                <a:solidFill>
                  <a:srgbClr val="7030A0"/>
                </a:solidFill>
              </a:rPr>
              <a:t>)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32985" y="3869852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138CC4"/>
                </a:solidFill>
              </a:rPr>
              <a:t>Communication is 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Private (Internal to</a:t>
            </a:r>
            <a:endParaRPr lang="en-US" sz="1400">
              <a:solidFill>
                <a:srgbClr val="138CC4"/>
              </a:solidFill>
            </a:endParaRPr>
          </a:p>
          <a:p>
            <a:pPr algn="ctr"/>
            <a:r>
              <a:rPr lang="en-US" sz="1400">
                <a:solidFill>
                  <a:srgbClr val="138CC4"/>
                </a:solidFill>
              </a:rPr>
              <a:t>Google Cloud)</a:t>
            </a:r>
            <a:endParaRPr lang="en-US" sz="1400">
              <a:solidFill>
                <a:srgbClr val="138CC4"/>
              </a:solidFill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/>
              <a:t>Ingress Manifest - Key Items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98953" y="1689860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Annotations</a:t>
            </a:r>
            <a:endParaRPr lang="en-US" sz="3000" b="1">
              <a:solidFill>
                <a:srgbClr val="FFFF00"/>
              </a:solidFill>
            </a:endParaRPr>
          </a:p>
          <a:p>
            <a:pPr algn="ctr"/>
            <a:r>
              <a:rPr lang="en-US" sz="2800"/>
              <a:t>(Load Balancer Settings)</a:t>
            </a:r>
            <a:endParaRPr lang="en-US" sz="2800"/>
          </a:p>
        </p:txBody>
      </p:sp>
      <p:sp>
        <p:nvSpPr>
          <p:cNvPr id="7" name="Oval 6"/>
          <p:cNvSpPr/>
          <p:nvPr/>
        </p:nvSpPr>
        <p:spPr>
          <a:xfrm>
            <a:off x="7226300" y="3903172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FFFF00"/>
                </a:solidFill>
              </a:rPr>
              <a:t>Ingress Spec</a:t>
            </a:r>
            <a:endParaRPr lang="en-US" sz="3000" b="1">
              <a:solidFill>
                <a:srgbClr val="FFFF00"/>
              </a:solidFill>
            </a:endParaRPr>
          </a:p>
          <a:p>
            <a:pPr algn="ctr"/>
            <a:r>
              <a:rPr lang="en-US" sz="3000"/>
              <a:t>(Define Ingress Routing Rules, Default Backend)</a:t>
            </a:r>
            <a:endParaRPr lang="en-US" sz="3000"/>
          </a:p>
        </p:txBody>
      </p:sp>
      <p:sp>
        <p:nvSpPr>
          <p:cNvPr id="8" name="Rounded Rectangle 7"/>
          <p:cNvSpPr/>
          <p:nvPr/>
        </p:nvSpPr>
        <p:spPr>
          <a:xfrm>
            <a:off x="152491" y="6744866"/>
            <a:ext cx="12264454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Ingress Features: </a:t>
            </a:r>
            <a:r>
              <a:rPr lang="en-US">
                <a:solidFill>
                  <a:schemeClr val="tx1"/>
                </a:solidFill>
              </a:rPr>
              <a:t>https://</a:t>
            </a:r>
            <a:r>
              <a:rPr lang="en-US" err="1">
                <a:solidFill>
                  <a:schemeClr val="tx1"/>
                </a:solidFill>
              </a:rPr>
              <a:t>cloud.google.com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en-US" err="1">
                <a:solidFill>
                  <a:schemeClr val="tx1"/>
                </a:solidFill>
              </a:rPr>
              <a:t>kubernetes</a:t>
            </a:r>
            <a:r>
              <a:rPr lang="en-US">
                <a:solidFill>
                  <a:schemeClr val="tx1"/>
                </a:solidFill>
              </a:rPr>
              <a:t>-engine/docs/how-to/ingress-features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754167"/>
            <a:ext cx="12160789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69431"/>
            <a:ext cx="6460895" cy="533014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3571" y="18373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4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1599" y="216341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60746" y="2142286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607284" y="2465111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471192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50091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19332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93430" y="245459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29653" y="247238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Basics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3"/>
            <a:endCxn id="39" idx="1"/>
          </p:cNvCxnSpPr>
          <p:nvPr/>
        </p:nvCxnSpPr>
        <p:spPr>
          <a:xfrm flipV="1">
            <a:off x="5662255" y="3667496"/>
            <a:ext cx="1507802" cy="15455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56" y="473084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4" y="558079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5595981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671606" y="635322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7194210" y="4565063"/>
            <a:ext cx="4779905" cy="208694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83" y="3161521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7170057" y="3083232"/>
            <a:ext cx="4804058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551000" y="3959152"/>
            <a:ext cx="1875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 Service</a:t>
            </a:r>
            <a:endParaRPr lang="en-US" sz="140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05" y="47423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45" y="474032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94" y="475182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>
            <a:stCxn id="41" idx="2"/>
            <a:endCxn id="22" idx="0"/>
          </p:cNvCxnSpPr>
          <p:nvPr/>
        </p:nvCxnSpPr>
        <p:spPr>
          <a:xfrm flipH="1">
            <a:off x="7650941" y="4266929"/>
            <a:ext cx="1837816" cy="4754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0"/>
          </p:cNvCxnSpPr>
          <p:nvPr/>
        </p:nvCxnSpPr>
        <p:spPr>
          <a:xfrm flipH="1">
            <a:off x="8482992" y="4292268"/>
            <a:ext cx="1012597" cy="438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3" idx="0"/>
          </p:cNvCxnSpPr>
          <p:nvPr/>
        </p:nvCxnSpPr>
        <p:spPr>
          <a:xfrm>
            <a:off x="9454814" y="4266929"/>
            <a:ext cx="1013416" cy="4848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2"/>
            <a:endCxn id="30" idx="0"/>
          </p:cNvCxnSpPr>
          <p:nvPr/>
        </p:nvCxnSpPr>
        <p:spPr>
          <a:xfrm>
            <a:off x="9488757" y="4266929"/>
            <a:ext cx="1811524" cy="47339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214420" y="361345"/>
            <a:ext cx="15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http://&lt;LB-IP&gt;</a:t>
            </a:r>
            <a:endParaRPr lang="en-US" sz="18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19" grpId="0"/>
      <p:bldP spid="57" grpId="0"/>
      <p:bldP spid="12" grpId="0" animBg="1"/>
      <p:bldP spid="29" grpId="0"/>
      <p:bldP spid="32" grpId="0" animBg="1"/>
      <p:bldP spid="39" grpId="0" animBg="1"/>
      <p:bldP spid="41" grpId="0"/>
      <p:bldP spid="5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361473" y="306073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306073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Define Ingress Service – Very </a:t>
            </a:r>
            <a:r>
              <a:rPr lang="en-US">
                <a:solidFill>
                  <a:srgbClr val="FFFF00"/>
                </a:solidFill>
              </a:rPr>
              <a:t>basic Ingress </a:t>
            </a:r>
            <a:r>
              <a:rPr lang="en-US"/>
              <a:t>YAML Manifest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Demo-34</a:t>
            </a:r>
            <a:r>
              <a:rPr lang="en-US" sz="3000"/>
              <a:t>: Ingress Basics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361473" y="218314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18314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04" y="2267418"/>
            <a:ext cx="5862120" cy="1335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8" y="3831919"/>
            <a:ext cx="4323699" cy="3786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8089" y="6697537"/>
            <a:ext cx="76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Context Path Based Routing</a:t>
            </a:r>
            <a:endParaRPr lang="en-US" sz="40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Context Path Based Routing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  <a:endParaRPr lang="en-US" sz="14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9" grpId="0"/>
      <p:bldP spid="57" grpId="0"/>
      <p:bldP spid="12" grpId="0" animBg="1"/>
      <p:bldP spid="32" grpId="0" animBg="1"/>
      <p:bldP spid="38" grpId="0" animBg="1"/>
      <p:bldP spid="73" grpId="0"/>
      <p:bldP spid="10" grpId="0" animBg="1"/>
      <p:bldP spid="7" grpId="0" animBg="1"/>
      <p:bldP spid="29" grpId="0"/>
      <p:bldP spid="35" grpId="0"/>
      <p:bldP spid="36" grpId="0" animBg="1"/>
      <p:bldP spid="40" grpId="0" animBg="1"/>
      <p:bldP spid="44" grpId="0"/>
      <p:bldP spid="55" grpId="0"/>
      <p:bldP spid="56" grpId="0" animBg="1"/>
      <p:bldP spid="59" grpId="0" animBg="1"/>
      <p:bldP spid="60" grpId="0"/>
      <p:bldP spid="15" grpId="0"/>
      <p:bldP spid="20" grpId="0"/>
      <p:bldP spid="2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Demo-35</a:t>
            </a:r>
            <a:r>
              <a:rPr lang="en-US" sz="3000"/>
              <a:t>: Ingress Context Path based Routing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77" y="2111221"/>
            <a:ext cx="6724511" cy="243098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</a:t>
            </a:r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066097" y="4832532"/>
            <a:ext cx="463947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5934204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Demo-36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66096" y="5926801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4978" y="6697537"/>
            <a:ext cx="6325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Ingress Custom Health Check</a:t>
            </a:r>
            <a:endParaRPr lang="en-US" sz="40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84" y="4894270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561982" y="4894270"/>
            <a:ext cx="1235449" cy="120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51161"/>
            <a:ext cx="12618720" cy="1188851"/>
          </a:xfrm>
        </p:spPr>
        <p:txBody>
          <a:bodyPr/>
          <a:lstStyle/>
          <a:p>
            <a:r>
              <a:rPr lang="en-US"/>
              <a:t>GKE Ingress - Health Checks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5923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Readiness Probe</a:t>
            </a:r>
            <a:endParaRPr lang="en-US" sz="3000"/>
          </a:p>
        </p:txBody>
      </p:sp>
      <p:sp>
        <p:nvSpPr>
          <p:cNvPr id="7" name="Oval 6"/>
          <p:cNvSpPr/>
          <p:nvPr/>
        </p:nvSpPr>
        <p:spPr>
          <a:xfrm>
            <a:off x="9345902" y="859498"/>
            <a:ext cx="4566334" cy="11888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  <a:endParaRPr lang="en-US" sz="3000"/>
          </a:p>
        </p:txBody>
      </p:sp>
      <p:sp>
        <p:nvSpPr>
          <p:cNvPr id="8" name="Rounded Rectangle 7"/>
          <p:cNvSpPr/>
          <p:nvPr/>
        </p:nvSpPr>
        <p:spPr>
          <a:xfrm>
            <a:off x="78333" y="2289192"/>
            <a:ext cx="6661513" cy="8834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defined at </a:t>
            </a:r>
            <a:r>
              <a:rPr lang="en-US">
                <a:solidFill>
                  <a:srgbClr val="FFFF00"/>
                </a:solidFill>
              </a:rPr>
              <a:t>container level </a:t>
            </a:r>
            <a:r>
              <a:rPr lang="en-US"/>
              <a:t>in your </a:t>
            </a:r>
            <a:r>
              <a:rPr lang="en-US">
                <a:solidFill>
                  <a:srgbClr val="FFFF00"/>
                </a:solidFill>
              </a:rPr>
              <a:t>pod</a:t>
            </a:r>
            <a:r>
              <a:rPr lang="en-US"/>
              <a:t> specification of your Kubernetes Deployment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70004" y="2289192"/>
            <a:ext cx="6661513" cy="8834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referenced in your </a:t>
            </a:r>
            <a:r>
              <a:rPr lang="en-US">
                <a:solidFill>
                  <a:srgbClr val="FFFF00"/>
                </a:solidFill>
              </a:rPr>
              <a:t>NodePort Service </a:t>
            </a:r>
            <a:r>
              <a:rPr lang="en-US"/>
              <a:t>Annotations Section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870004" y="3413452"/>
            <a:ext cx="6661513" cy="8834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When to use </a:t>
            </a:r>
            <a:r>
              <a:rPr lang="en-IN" i="0" err="1">
                <a:solidFill>
                  <a:srgbClr val="FFFF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BackendConfig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 CRDs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instead of Readiness Probe? </a:t>
            </a:r>
            <a:endParaRPr lang="en-IN" i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78922" y="4424112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If you're using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Anthos</a:t>
            </a:r>
            <a:endParaRPr lang="en-IN" i="0">
              <a:solidFill>
                <a:srgbClr val="FFFF00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578922" y="5283746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If you have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more than one container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in the serving Pods</a:t>
            </a:r>
            <a:endParaRPr lang="en-IN" i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578921" y="6143380"/>
            <a:ext cx="5952595" cy="703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If you need </a:t>
            </a:r>
            <a:r>
              <a:rPr lang="en-IN" i="0">
                <a:solidFill>
                  <a:srgbClr val="FFFF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control over the port </a:t>
            </a:r>
            <a:r>
              <a:rPr lang="en-IN" i="0"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used for the load balancer's health checks</a:t>
            </a:r>
            <a:endParaRPr lang="en-IN" i="0">
              <a:solidFill>
                <a:schemeClr val="bg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84" y="4603961"/>
            <a:ext cx="6774528" cy="269841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98884" y="3376540"/>
            <a:ext cx="6661513" cy="10475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</a:t>
            </a:r>
            <a:r>
              <a:rPr lang="en-US">
                <a:solidFill>
                  <a:srgbClr val="FFFF00"/>
                </a:solidFill>
              </a:rPr>
              <a:t>takes the parameters from readiness probe </a:t>
            </a:r>
            <a:r>
              <a:rPr lang="en-US"/>
              <a:t>to </a:t>
            </a:r>
            <a:r>
              <a:rPr lang="en-IN">
                <a:solidFill>
                  <a:srgbClr val="FFFF00"/>
                </a:solidFill>
              </a:rPr>
              <a:t>create the health check </a:t>
            </a:r>
            <a:r>
              <a:rPr lang="en-IN"/>
              <a:t>for the Service's backend service</a:t>
            </a:r>
            <a:r>
              <a:rPr lang="en-US"/>
              <a:t> </a:t>
            </a:r>
            <a:endParaRPr lang="en-US"/>
          </a:p>
        </p:txBody>
      </p:sp>
      <p:cxnSp>
        <p:nvCxnSpPr>
          <p:cNvPr id="19" name="Straight Connector 18"/>
          <p:cNvCxnSpPr>
            <a:stCxn id="4" idx="2"/>
          </p:cNvCxnSpPr>
          <p:nvPr/>
        </p:nvCxnSpPr>
        <p:spPr>
          <a:xfrm>
            <a:off x="7315200" y="1037690"/>
            <a:ext cx="0" cy="653436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5945" y="7532266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Reference: https://</a:t>
            </a:r>
            <a:r>
              <a:rPr lang="en-US" sz="1400" err="1">
                <a:solidFill>
                  <a:srgbClr val="002060"/>
                </a:solidFill>
              </a:rPr>
              <a:t>cloud.google.com</a:t>
            </a:r>
            <a:r>
              <a:rPr lang="en-US" sz="1400">
                <a:solidFill>
                  <a:srgbClr val="002060"/>
                </a:solidFill>
              </a:rPr>
              <a:t>/</a:t>
            </a:r>
            <a:r>
              <a:rPr lang="en-US" sz="1400" err="1">
                <a:solidFill>
                  <a:srgbClr val="002060"/>
                </a:solidFill>
              </a:rPr>
              <a:t>kubernetes</a:t>
            </a:r>
            <a:r>
              <a:rPr lang="en-US" sz="1400">
                <a:solidFill>
                  <a:srgbClr val="002060"/>
                </a:solidFill>
              </a:rPr>
              <a:t>-engine/docs/concepts/</a:t>
            </a:r>
            <a:r>
              <a:rPr lang="en-US" sz="1400" err="1">
                <a:solidFill>
                  <a:srgbClr val="002060"/>
                </a:solidFill>
              </a:rPr>
              <a:t>ingress#health_checks</a:t>
            </a:r>
            <a:endParaRPr 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- Custom Health Checks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0648" y="2836624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4195" y="4159359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40808" y="5442051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3187"/>
            <a:ext cx="12618720" cy="1188851"/>
          </a:xfrm>
        </p:spPr>
        <p:txBody>
          <a:bodyPr/>
          <a:lstStyle/>
          <a:p>
            <a:r>
              <a:rPr lang="en-US"/>
              <a:t>Readiness Probes for App1, App2 and App3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34" y="3557514"/>
            <a:ext cx="4422962" cy="327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69" y="3572391"/>
            <a:ext cx="4348506" cy="3245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32" y="3584190"/>
            <a:ext cx="4173234" cy="32458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44530" y="1720209"/>
            <a:ext cx="3893906" cy="1356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App1</a:t>
            </a:r>
            <a:endParaRPr lang="en-US" sz="3000"/>
          </a:p>
          <a:p>
            <a:pPr algn="ctr"/>
            <a:r>
              <a:rPr lang="en-US" sz="3000"/>
              <a:t>Health Check</a:t>
            </a:r>
            <a:endParaRPr lang="en-US" sz="3000"/>
          </a:p>
        </p:txBody>
      </p:sp>
      <p:sp>
        <p:nvSpPr>
          <p:cNvPr id="11" name="Oval 10"/>
          <p:cNvSpPr/>
          <p:nvPr/>
        </p:nvSpPr>
        <p:spPr>
          <a:xfrm>
            <a:off x="5484687" y="1727648"/>
            <a:ext cx="3893906" cy="135618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App2</a:t>
            </a:r>
            <a:endParaRPr lang="en-US" sz="3000"/>
          </a:p>
          <a:p>
            <a:pPr algn="ctr"/>
            <a:r>
              <a:rPr lang="en-US" sz="3000"/>
              <a:t>Health Check</a:t>
            </a:r>
            <a:endParaRPr lang="en-US" sz="3000"/>
          </a:p>
        </p:txBody>
      </p:sp>
      <p:sp>
        <p:nvSpPr>
          <p:cNvPr id="12" name="Oval 11"/>
          <p:cNvSpPr/>
          <p:nvPr/>
        </p:nvSpPr>
        <p:spPr>
          <a:xfrm>
            <a:off x="10424844" y="1720208"/>
            <a:ext cx="3893906" cy="13561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App3</a:t>
            </a:r>
            <a:br>
              <a:rPr lang="en-US" sz="3000"/>
            </a:br>
            <a:r>
              <a:rPr lang="en-US" sz="3000"/>
              <a:t>Health Check</a:t>
            </a:r>
            <a:endParaRPr lang="en-US" sz="300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24063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005317" y="1399561"/>
            <a:ext cx="0" cy="58231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/>
          <p:cNvCxnSpPr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GFS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97" name="Rounded Rectangle 96"/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Note-1: </a:t>
            </a:r>
            <a:r>
              <a:rPr lang="en-IN" sz="1800"/>
              <a:t>PVC Claims must exist in the </a:t>
            </a:r>
            <a:r>
              <a:rPr lang="en-IN" sz="1800">
                <a:solidFill>
                  <a:srgbClr val="FFFF00"/>
                </a:solidFill>
              </a:rPr>
              <a:t>same namespace as the Pod </a:t>
            </a:r>
            <a:r>
              <a:rPr lang="en-IN" sz="1800"/>
              <a:t>using the claim. The cluster finds the claim in the Pod's namespace and uses it to get the </a:t>
            </a:r>
            <a:r>
              <a:rPr lang="en-IN" sz="1800" err="1">
                <a:solidFill>
                  <a:srgbClr val="FFFF00"/>
                </a:solidFill>
              </a:rPr>
              <a:t>PersistentVolume</a:t>
            </a:r>
            <a:r>
              <a:rPr lang="en-IN" sz="1800"/>
              <a:t> backing the claim</a:t>
            </a:r>
            <a:endParaRPr lang="en-US" sz="1800"/>
          </a:p>
        </p:txBody>
      </p:sp>
      <p:sp>
        <p:nvSpPr>
          <p:cNvPr id="98" name="Rounded Rectangle 97"/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/>
              <a:t>Note-2: </a:t>
            </a:r>
            <a:r>
              <a:rPr lang="en-IN" sz="1800"/>
              <a:t>A </a:t>
            </a:r>
            <a:r>
              <a:rPr lang="en-IN" sz="1800" err="1"/>
              <a:t>PersistentVolume</a:t>
            </a:r>
            <a:r>
              <a:rPr lang="en-IN" sz="1800"/>
              <a:t> (PV) is a piece of storage in the cluster that has been provisioned by an administrator or dynamically provisioned using Storage Classes. It is </a:t>
            </a:r>
            <a:r>
              <a:rPr lang="en-IN" sz="1800" b="1"/>
              <a:t>a </a:t>
            </a:r>
            <a:r>
              <a:rPr lang="en-IN" sz="1800" b="1">
                <a:solidFill>
                  <a:srgbClr val="FFFF00"/>
                </a:solidFill>
              </a:rPr>
              <a:t>resource in the cluster</a:t>
            </a:r>
            <a:r>
              <a:rPr lang="en-IN" sz="1800">
                <a:solidFill>
                  <a:srgbClr val="FFFF00"/>
                </a:solidFill>
              </a:rPr>
              <a:t> just like a node is a cluster resource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use k8s Storage Class created by </a:t>
            </a:r>
            <a:r>
              <a:rPr lang="en-US" sz="2400">
                <a:solidFill>
                  <a:srgbClr val="FFFF00"/>
                </a:solidFill>
              </a:rPr>
              <a:t>default</a:t>
            </a:r>
            <a:endParaRPr lang="en-US" sz="2400">
              <a:solidFill>
                <a:srgbClr val="FFFF00"/>
              </a:solidFill>
            </a:endParaRPr>
          </a:p>
          <a:p>
            <a:pPr algn="ctr"/>
            <a:r>
              <a:rPr lang="en-US" sz="2400">
                <a:solidFill>
                  <a:srgbClr val="FFFF00"/>
                </a:solidFill>
              </a:rPr>
              <a:t>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  <a:endParaRPr lang="en-US" sz="2400">
              <a:solidFill>
                <a:srgbClr val="FFFF00"/>
              </a:solidFill>
            </a:endParaRPr>
          </a:p>
        </p:txBody>
      </p:sp>
      <p:cxnSp>
        <p:nvCxnSpPr>
          <p:cNvPr id="11" name="Elbow Connector 10"/>
          <p:cNvCxnSpPr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Demo-36</a:t>
            </a:r>
            <a:r>
              <a:rPr lang="en-US" sz="2400"/>
              <a:t>: Ingress Custom Health Checks - Readiness Probes</a:t>
            </a:r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Deployment - Add </a:t>
            </a:r>
            <a:r>
              <a:rPr lang="en-US">
                <a:solidFill>
                  <a:srgbClr val="FFFF00"/>
                </a:solidFill>
              </a:rPr>
              <a:t>Readiness Probe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Ingress CPR Manifest -  No changes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48" y="2396781"/>
            <a:ext cx="6567169" cy="2298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Cloud Domains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050844" y="4786489"/>
            <a:ext cx="2585156" cy="1535655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Demo-37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10246" y="5923730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5546" y="6697537"/>
            <a:ext cx="5024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70C0"/>
                </a:solidFill>
              </a:rPr>
              <a:t>Google Cloud Domains</a:t>
            </a:r>
            <a:endParaRPr lang="en-US" sz="4000" b="1">
              <a:solidFill>
                <a:srgbClr val="0070C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414" y="4894270"/>
            <a:ext cx="1177780" cy="1061933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Use Static External IP for Ingress Service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49324" y="680606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External IP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455800" y="-2586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http://demo1.kalyanreddydaida.com/app1/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8485260" y="381494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http://demo1.kalyanreddydaida.com/app2/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72447" y="693858"/>
            <a:ext cx="29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http://demo1.kalyanreddydaida.com/</a:t>
            </a:r>
            <a:endParaRPr lang="en-US" sz="140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43" grpId="0" animBg="1"/>
      <p:bldP spid="68" grpId="0"/>
      <p:bldP spid="79" grpId="0" animBg="1"/>
      <p:bldP spid="108" grpId="0" animBg="1"/>
      <p:bldP spid="25" grpId="0"/>
      <p:bldP spid="26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Demo-38</a:t>
            </a:r>
            <a:r>
              <a:rPr lang="en-US" sz="3000"/>
              <a:t>: Ingress </a:t>
            </a:r>
            <a:endParaRPr lang="en-US" sz="3000"/>
          </a:p>
          <a:p>
            <a:pPr algn="ctr"/>
            <a:r>
              <a:rPr lang="en-US" sz="3000"/>
              <a:t>External IP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IP Annotation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38" y="2521160"/>
            <a:ext cx="6713750" cy="238499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18085" y="4520938"/>
            <a:ext cx="3997061" cy="30715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7" y="6360312"/>
            <a:ext cx="13690052" cy="1091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4963" y="6716168"/>
            <a:ext cx="82384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Google Managed SSL for Ingress Service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11026" y="676129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70288" y="-69675"/>
            <a:ext cx="364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http://demo1.kalyanreddydaida.com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48452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958" y="926659"/>
            <a:ext cx="7130242" cy="6513232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These are </a:t>
            </a:r>
            <a:r>
              <a:rPr lang="en-US">
                <a:solidFill>
                  <a:srgbClr val="0070C0"/>
                </a:solidFill>
              </a:rPr>
              <a:t>Domain Validation (DV) </a:t>
            </a:r>
            <a:r>
              <a:rPr lang="en-US"/>
              <a:t>certificates that Google provisions, renews, and manages for your domain names.</a:t>
            </a:r>
            <a:endParaRPr lang="en-US"/>
          </a:p>
          <a:p>
            <a:r>
              <a:rPr lang="en-US"/>
              <a:t>These certificates do not demonstrate your </a:t>
            </a:r>
            <a:r>
              <a:rPr lang="en-US">
                <a:solidFill>
                  <a:srgbClr val="0070C0"/>
                </a:solidFill>
              </a:rPr>
              <a:t>individual or organizational identity</a:t>
            </a:r>
            <a:r>
              <a:rPr lang="en-US"/>
              <a:t>.</a:t>
            </a:r>
            <a:endParaRPr lang="en-US"/>
          </a:p>
          <a:p>
            <a:r>
              <a:rPr lang="en-US"/>
              <a:t>Requires </a:t>
            </a:r>
            <a:r>
              <a:rPr lang="en-US">
                <a:solidFill>
                  <a:srgbClr val="0070C0"/>
                </a:solidFill>
              </a:rPr>
              <a:t>registered Domain Name </a:t>
            </a:r>
            <a:r>
              <a:rPr lang="en-US"/>
              <a:t>on Google Domains (Ex: </a:t>
            </a:r>
            <a:r>
              <a:rPr lang="en-US" err="1"/>
              <a:t>stacksimplify.com</a:t>
            </a:r>
            <a:r>
              <a:rPr lang="en-US"/>
              <a:t>)</a:t>
            </a:r>
            <a:endParaRPr lang="en-US"/>
          </a:p>
          <a:p>
            <a:r>
              <a:rPr lang="en-US"/>
              <a:t>Supports both </a:t>
            </a:r>
            <a:r>
              <a:rPr lang="en-US">
                <a:solidFill>
                  <a:srgbClr val="0070C0"/>
                </a:solidFill>
              </a:rPr>
              <a:t>GKE Public and Private </a:t>
            </a:r>
            <a:r>
              <a:rPr lang="en-US"/>
              <a:t>clusters.</a:t>
            </a:r>
            <a:endParaRPr lang="en-US"/>
          </a:p>
          <a:p>
            <a:r>
              <a:rPr lang="en-US"/>
              <a:t>Supports only</a:t>
            </a:r>
            <a:r>
              <a:rPr lang="en-US">
                <a:solidFill>
                  <a:srgbClr val="0070C0"/>
                </a:solidFill>
              </a:rPr>
              <a:t> Ingress for External HTTP(S) </a:t>
            </a:r>
            <a:r>
              <a:rPr lang="en-US"/>
              <a:t>Load Balancing. </a:t>
            </a:r>
            <a:endParaRPr lang="en-US"/>
          </a:p>
          <a:p>
            <a:r>
              <a:rPr lang="en-US"/>
              <a:t>We need to use Kubernetes Custom Resource </a:t>
            </a:r>
            <a:r>
              <a:rPr lang="en-US" err="1">
                <a:solidFill>
                  <a:srgbClr val="0070C0"/>
                </a:solidFill>
              </a:rPr>
              <a:t>ManagedCertificate</a:t>
            </a:r>
            <a:r>
              <a:rPr lang="en-US"/>
              <a:t> which is developed by GKE Team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299" y="2938715"/>
            <a:ext cx="6184780" cy="310879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48749" y="3029661"/>
            <a:ext cx="5672396" cy="79419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33299" y="1475509"/>
            <a:ext cx="618478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  <a:endParaRPr lang="en-US" sz="3000" b="1"/>
          </a:p>
          <a:p>
            <a:pPr algn="ctr"/>
            <a:r>
              <a:rPr lang="en-US" sz="3000" b="1" err="1">
                <a:solidFill>
                  <a:srgbClr val="FFFF00"/>
                </a:solidFill>
              </a:rPr>
              <a:t>ManagedCertificate</a:t>
            </a:r>
            <a:endParaRPr lang="en-US" sz="3000" b="1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470454" y="533811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>
                <a:solidFill>
                  <a:srgbClr val="C00000"/>
                </a:solidFill>
              </a:rPr>
              <a:t>Limitations</a:t>
            </a:r>
            <a:endParaRPr lang="en-US" sz="4000" b="1">
              <a:solidFill>
                <a:srgbClr val="C00000"/>
              </a:solidFill>
            </a:endParaRPr>
          </a:p>
          <a:p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These certificates are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less flexible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than certificates we obtain and manage ourself.</a:t>
            </a:r>
            <a:endParaRPr lang="en-IN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Do not support 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wildcard domains (Example: *.</a:t>
            </a:r>
            <a:r>
              <a:rPr lang="en-IN" err="1">
                <a:solidFill>
                  <a:srgbClr val="202124"/>
                </a:solidFill>
                <a:latin typeface="Roboto" panose="02000000000000000000" pitchFamily="2" charset="0"/>
              </a:rPr>
              <a:t>stacksimplify.com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)</a:t>
            </a:r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upports up to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100 non-wildcard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domains.</a:t>
            </a:r>
            <a:endParaRPr lang="en-IN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Domain Name length supported is </a:t>
            </a:r>
            <a:r>
              <a:rPr lang="en-IN">
                <a:solidFill>
                  <a:srgbClr val="0070C0"/>
                </a:solidFill>
                <a:latin typeface="Roboto" panose="02000000000000000000" pitchFamily="2" charset="0"/>
              </a:rPr>
              <a:t>only 64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. In general, </a:t>
            </a:r>
            <a:r>
              <a:rPr lang="en-IN">
                <a:solidFill>
                  <a:srgbClr val="389954"/>
                </a:solidFill>
                <a:latin typeface="Roboto" panose="02000000000000000000" pitchFamily="2" charset="0"/>
              </a:rPr>
              <a:t>253 bytes</a:t>
            </a:r>
            <a:r>
              <a:rPr lang="en-IN">
                <a:solidFill>
                  <a:srgbClr val="202124"/>
                </a:solidFill>
                <a:latin typeface="Roboto" panose="02000000000000000000" pitchFamily="2" charset="0"/>
              </a:rPr>
              <a:t> of domain name  on internet is supported.</a:t>
            </a:r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IN">
              <a:solidFill>
                <a:srgbClr val="202124"/>
              </a:solidFill>
              <a:latin typeface="Roboto" panose="02000000000000000000" pitchFamily="2" charset="0"/>
            </a:endParaRPr>
          </a:p>
          <a:p>
            <a:endParaRPr lang="en-US"/>
          </a:p>
          <a:p>
            <a:pPr marL="548640" lvl="1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704823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72499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58257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519765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Demo-39</a:t>
            </a:r>
            <a:r>
              <a:rPr lang="en-US" sz="3000"/>
              <a:t>: Google Managed SSL for Ingress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180667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182684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6319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6520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558111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5782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SSL Annotation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92" y="1781126"/>
            <a:ext cx="6812288" cy="2785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5" y="6422922"/>
            <a:ext cx="13685591" cy="118520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916278" y="54528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076737" y="54730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18085" y="3755743"/>
            <a:ext cx="4004533" cy="7446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41687" y="46804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Snapshot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205680" y="2763280"/>
            <a:ext cx="269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Load Balancer 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50346" y="5521762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  <a:endParaRPr lang="en-US" sz="1800"/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67216" y="4533157"/>
            <a:ext cx="2511983" cy="1303404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58300" y="4342400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EFS Writer POD</a:t>
            </a:r>
            <a:endParaRPr lang="en-US" sz="1800"/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1"/>
          </p:cNvCxnSpPr>
          <p:nvPr/>
        </p:nvCxnSpPr>
        <p:spPr>
          <a:xfrm rot="5400000">
            <a:off x="6500189" y="2325167"/>
            <a:ext cx="2076461" cy="3102054"/>
          </a:xfrm>
          <a:prstGeom prst="bentConnector4">
            <a:avLst>
              <a:gd name="adj1" fmla="val 13489"/>
              <a:gd name="adj2" fmla="val 1073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/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Project-02</a:t>
            </a:r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68031" y="3132612"/>
            <a:ext cx="3932710" cy="1904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Volume Snapshots</a:t>
            </a:r>
            <a:endParaRPr lang="en-US" sz="3000">
              <a:solidFill>
                <a:schemeClr val="bg1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for</a:t>
            </a:r>
            <a:endParaRPr lang="en-US" sz="3000">
              <a:solidFill>
                <a:schemeClr val="bg1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myapp1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540520" y="3548171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 Class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839829" y="3548172"/>
            <a:ext cx="3021033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cxnSp>
        <p:nvCxnSpPr>
          <p:cNvPr id="30" name="Elbow Connector 29"/>
          <p:cNvCxnSpPr>
            <a:stCxn id="17" idx="1"/>
            <a:endCxn id="23" idx="3"/>
          </p:cNvCxnSpPr>
          <p:nvPr/>
        </p:nvCxnSpPr>
        <p:spPr>
          <a:xfrm rot="10800000">
            <a:off x="6799239" y="4914425"/>
            <a:ext cx="1342449" cy="245914"/>
          </a:xfrm>
          <a:prstGeom prst="bentConnector3">
            <a:avLst>
              <a:gd name="adj1" fmla="val 67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1"/>
            <a:endCxn id="21" idx="3"/>
          </p:cNvCxnSpPr>
          <p:nvPr/>
        </p:nvCxnSpPr>
        <p:spPr>
          <a:xfrm flipH="1">
            <a:off x="9860862" y="3818122"/>
            <a:ext cx="6796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1" idx="1"/>
            <a:endCxn id="23" idx="0"/>
          </p:cNvCxnSpPr>
          <p:nvPr/>
        </p:nvCxnSpPr>
        <p:spPr>
          <a:xfrm rot="10800000" flipV="1">
            <a:off x="6393315" y="3818122"/>
            <a:ext cx="446514" cy="6903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2126" y="6716168"/>
            <a:ext cx="484408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HTTP to HTTPS Redirect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Redirect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6" grpId="0"/>
      <p:bldP spid="41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Frontend and Backend Configs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300" y="1450390"/>
            <a:ext cx="6718300" cy="55372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9978159" y="3459891"/>
            <a:ext cx="4300151" cy="21253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</a:t>
            </a:r>
            <a:endParaRPr lang="en-US" sz="4000"/>
          </a:p>
          <a:p>
            <a:pPr algn="ctr"/>
            <a:r>
              <a:rPr lang="en-US" sz="4000"/>
              <a:t>Custom Resources</a:t>
            </a:r>
            <a:endParaRPr lang="en-US" sz="400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 flipV="1">
            <a:off x="6888969" y="2557848"/>
            <a:ext cx="3089190" cy="196472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6697362" y="4522573"/>
            <a:ext cx="3280797" cy="44484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</a:t>
            </a:r>
            <a:r>
              <a:rPr lang="en-US" err="1"/>
              <a:t>FrontendConfig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0673" y="2342241"/>
            <a:ext cx="6889173" cy="36782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41228" y="1153390"/>
            <a:ext cx="6889172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Custom Resource</a:t>
            </a:r>
            <a:endParaRPr lang="en-US" sz="3000" b="1"/>
          </a:p>
          <a:p>
            <a:pPr algn="ctr"/>
            <a:r>
              <a:rPr lang="en-US" sz="3000" b="1" err="1"/>
              <a:t>FrontendConfig</a:t>
            </a:r>
            <a:endParaRPr lang="en-US" sz="3000" b="1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0554" y="1415033"/>
            <a:ext cx="7180119" cy="2814068"/>
          </a:xfrm>
        </p:spPr>
        <p:txBody>
          <a:bodyPr/>
          <a:lstStyle/>
          <a:p>
            <a:r>
              <a:rPr lang="en-US"/>
              <a:t>We create a Custom Resource: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Reference this </a:t>
            </a:r>
            <a:r>
              <a:rPr lang="en-US" err="1">
                <a:solidFill>
                  <a:srgbClr val="0070C0"/>
                </a:solidFill>
              </a:rPr>
              <a:t>FrontendConfig</a:t>
            </a:r>
            <a:r>
              <a:rPr lang="en-US"/>
              <a:t> in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annotations</a:t>
            </a:r>
            <a:r>
              <a:rPr lang="en-US"/>
              <a:t> section of our </a:t>
            </a:r>
            <a:r>
              <a:rPr lang="en-US">
                <a:solidFill>
                  <a:srgbClr val="0070C0"/>
                </a:solidFill>
              </a:rPr>
              <a:t>Ingress Service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" y="6471611"/>
            <a:ext cx="14069292" cy="107060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6027" y="5203995"/>
            <a:ext cx="6889172" cy="1143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Ingress Service</a:t>
            </a:r>
            <a:endParaRPr lang="en-US" sz="3000" b="1"/>
          </a:p>
          <a:p>
            <a:pPr algn="ctr"/>
            <a:r>
              <a:rPr lang="en-US" sz="3000" b="1"/>
              <a:t>Annotation</a:t>
            </a:r>
            <a:endParaRPr lang="en-US" sz="3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Demo-40</a:t>
            </a:r>
            <a:r>
              <a:rPr lang="en-US" sz="3000"/>
              <a:t>: HTTP to HTTPS Redirect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61" y="2179018"/>
            <a:ext cx="6538213" cy="305037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18085" y="4817882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18085" y="4110606"/>
            <a:ext cx="3734931" cy="333351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21" grpId="0" animBg="1"/>
      <p:bldP spid="22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Workload Identity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526569" y="4682367"/>
            <a:ext cx="2363255" cy="163084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92508" y="5882352"/>
            <a:ext cx="2034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Kubernetes Pod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1499" y="6716168"/>
            <a:ext cx="594534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GKE Workload Identity Demo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45" y="4718765"/>
            <a:ext cx="1294669" cy="125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83" y="1066800"/>
            <a:ext cx="9335589" cy="644427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is the best way for Applications running on GKE to access GCP Services ?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Using Workload Identity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What is Workload Identity ?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Workload Identity allows a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Kubernetes service account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in your GKE cluster to act as an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IAM service account. </a:t>
            </a:r>
            <a:endParaRPr lang="en-IN" b="0" i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Pods that use the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configured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Kubernetes service account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automatically authenticate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as the IAM service account when accessing Google Cloud APIs. </a:t>
            </a:r>
            <a:endParaRPr lang="en-IN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Using Workload Identity allows you to assign </a:t>
            </a:r>
            <a:r>
              <a:rPr lang="en-IN" b="0" i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distinct, fine-grained identities and authorization </a:t>
            </a:r>
            <a:r>
              <a:rPr lang="en-IN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for each application in your cluster.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314" y="-146364"/>
            <a:ext cx="12618720" cy="1188851"/>
          </a:xfrm>
        </p:spPr>
        <p:txBody>
          <a:bodyPr/>
          <a:lstStyle/>
          <a:p>
            <a:r>
              <a:rPr lang="en-US"/>
              <a:t>GKE Workload Identity</a:t>
            </a:r>
            <a:endParaRPr lang="en-US"/>
          </a:p>
        </p:txBody>
      </p:sp>
      <p:sp>
        <p:nvSpPr>
          <p:cNvPr id="15" name="Google Shape;1256;p47"/>
          <p:cNvSpPr/>
          <p:nvPr/>
        </p:nvSpPr>
        <p:spPr>
          <a:xfrm>
            <a:off x="10138850" y="3907972"/>
            <a:ext cx="3879692" cy="243626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188229" y="3907973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/>
          <p:cNvSpPr/>
          <p:nvPr/>
        </p:nvSpPr>
        <p:spPr>
          <a:xfrm>
            <a:off x="10426256" y="4628266"/>
            <a:ext cx="3139451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382" y="4291460"/>
            <a:ext cx="619863" cy="60049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1061401" y="4611227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wid-kns</a:t>
            </a:r>
            <a:endParaRPr lang="en-US" sz="1400"/>
          </a:p>
        </p:txBody>
      </p:sp>
      <p:sp>
        <p:nvSpPr>
          <p:cNvPr id="20" name="Rounded Rectangle 19"/>
          <p:cNvSpPr/>
          <p:nvPr/>
        </p:nvSpPr>
        <p:spPr>
          <a:xfrm>
            <a:off x="10745617" y="4933255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782714" y="5756706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25" y="4995721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20" idx="3"/>
          </p:cNvCxnSpPr>
          <p:nvPr/>
        </p:nvCxnSpPr>
        <p:spPr>
          <a:xfrm>
            <a:off x="11800577" y="5517519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2246520" y="4934143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017" y="4978698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2415548" y="5797833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64283" y="3979026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28" name="Google Shape;668;p26"/>
          <p:cNvSpPr/>
          <p:nvPr/>
        </p:nvSpPr>
        <p:spPr>
          <a:xfrm>
            <a:off x="9867562" y="69261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176079" y="120169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  <a:endParaRPr lang="en-US"/>
          </a:p>
        </p:txBody>
      </p:sp>
      <p:pic>
        <p:nvPicPr>
          <p:cNvPr id="30" name="Google Shape;400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450932" y="191180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2526" y="1924799"/>
            <a:ext cx="1212662" cy="9431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38850" y="297296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  <a:endParaRPr 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12857072" y="297296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  <a:endParaRPr lang="en-US" sz="1400"/>
          </a:p>
        </p:txBody>
      </p:sp>
      <p:pic>
        <p:nvPicPr>
          <p:cNvPr id="34" name="Google Shape;400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34561" y="725617"/>
            <a:ext cx="487635" cy="375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/>
          <p:cNvCxnSpPr>
            <a:endCxn id="31" idx="1"/>
          </p:cNvCxnSpPr>
          <p:nvPr/>
        </p:nvCxnSpPr>
        <p:spPr>
          <a:xfrm>
            <a:off x="11515173" y="239638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731961" y="3398924"/>
            <a:ext cx="178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IAM Policy Binding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2196" y="678772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  <a:endParaRPr lang="en-US" sz="1400"/>
          </a:p>
        </p:txBody>
      </p:sp>
      <p:cxnSp>
        <p:nvCxnSpPr>
          <p:cNvPr id="7" name="Elbow Connector 6"/>
          <p:cNvCxnSpPr>
            <a:stCxn id="30" idx="2"/>
            <a:endCxn id="24" idx="3"/>
          </p:cNvCxnSpPr>
          <p:nvPr/>
        </p:nvCxnSpPr>
        <p:spPr>
          <a:xfrm rot="16200000" flipH="1">
            <a:off x="10889968" y="2991219"/>
            <a:ext cx="2605378" cy="2419208"/>
          </a:xfrm>
          <a:prstGeom prst="bentConnector4">
            <a:avLst>
              <a:gd name="adj1" fmla="val 31552"/>
              <a:gd name="adj2" fmla="val 134647"/>
            </a:avLst>
          </a:prstGeom>
          <a:ln w="635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8;p38"/>
          <p:cNvSpPr/>
          <p:nvPr/>
        </p:nvSpPr>
        <p:spPr>
          <a:xfrm>
            <a:off x="9867562" y="6662659"/>
            <a:ext cx="4478029" cy="1040881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" name="Google Shape;1306;p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9934561" y="6739777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0188229" y="6665352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10536686" y="6982437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1913658" y="6990171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3199159" y="6982436"/>
            <a:ext cx="1054960" cy="6650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oogle Shape;1306;p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836399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06;p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2207194" y="7067150"/>
            <a:ext cx="376417" cy="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06;p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3545472" y="7058140"/>
            <a:ext cx="376417" cy="2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0489770" y="735527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  <a:endParaRPr lang="en-US" sz="1200"/>
          </a:p>
        </p:txBody>
      </p:sp>
      <p:sp>
        <p:nvSpPr>
          <p:cNvPr id="44" name="TextBox 43"/>
          <p:cNvSpPr txBox="1"/>
          <p:nvPr/>
        </p:nvSpPr>
        <p:spPr>
          <a:xfrm>
            <a:off x="11884627" y="7378183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  <a:endParaRPr lang="en-US" sz="1200"/>
          </a:p>
        </p:txBody>
      </p:sp>
      <p:sp>
        <p:nvSpPr>
          <p:cNvPr id="45" name="TextBox 44"/>
          <p:cNvSpPr txBox="1"/>
          <p:nvPr/>
        </p:nvSpPr>
        <p:spPr>
          <a:xfrm>
            <a:off x="13155007" y="7387689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  <a:endParaRPr lang="en-US" sz="1200"/>
          </a:p>
        </p:txBody>
      </p:sp>
      <p:cxnSp>
        <p:nvCxnSpPr>
          <p:cNvPr id="47" name="Elbow Connector 46"/>
          <p:cNvCxnSpPr>
            <a:stCxn id="20" idx="1"/>
            <a:endCxn id="12" idx="1"/>
          </p:cNvCxnSpPr>
          <p:nvPr/>
        </p:nvCxnSpPr>
        <p:spPr>
          <a:xfrm rot="10800000" flipV="1">
            <a:off x="9867563" y="5517518"/>
            <a:ext cx="878055" cy="1665581"/>
          </a:xfrm>
          <a:prstGeom prst="bentConnector3">
            <a:avLst>
              <a:gd name="adj1" fmla="val 166947"/>
            </a:avLst>
          </a:prstGeom>
          <a:ln w="63500">
            <a:solidFill>
              <a:srgbClr val="38995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211542" y="5150050"/>
            <a:ext cx="90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389954"/>
                </a:solidFill>
              </a:rPr>
              <a:t>List VMs</a:t>
            </a:r>
            <a:endParaRPr lang="en-US" sz="1600" b="1">
              <a:solidFill>
                <a:srgbClr val="38995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/>
      <p:bldP spid="20" grpId="0" animBg="1"/>
      <p:bldP spid="21" grpId="0"/>
      <p:bldP spid="24" grpId="0" animBg="1"/>
      <p:bldP spid="26" grpId="0"/>
      <p:bldP spid="27" grpId="0"/>
      <p:bldP spid="28" grpId="0" animBg="1"/>
      <p:bldP spid="29" grpId="0" animBg="1"/>
      <p:bldP spid="32" grpId="0"/>
      <p:bldP spid="33" grpId="0"/>
      <p:bldP spid="54" grpId="0"/>
      <p:bldP spid="5" grpId="0"/>
      <p:bldP spid="12" grpId="0" animBg="1"/>
      <p:bldP spid="14" grpId="0"/>
      <p:bldP spid="36" grpId="0" animBg="1"/>
      <p:bldP spid="38" grpId="0" animBg="1"/>
      <p:bldP spid="39" grpId="0" animBg="1"/>
      <p:bldP spid="43" grpId="0"/>
      <p:bldP spid="44" grpId="0"/>
      <p:bldP spid="45" grpId="0"/>
      <p:bldP spid="49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</a:t>
            </a:r>
            <a:endParaRPr lang="en-US" sz="3000"/>
          </a:p>
          <a:p>
            <a:r>
              <a:rPr lang="en-US" sz="3000"/>
              <a:t>Workload</a:t>
            </a:r>
            <a:endParaRPr lang="en-US" sz="3000"/>
          </a:p>
          <a:p>
            <a:r>
              <a:rPr lang="en-US" sz="3000"/>
              <a:t>Identity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/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/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/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1037" name="Rounded Rectangle 1036"/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39" name="Rounded Rectangle 1038"/>
          <p:cNvSpPr/>
          <p:nvPr/>
        </p:nvSpPr>
        <p:spPr>
          <a:xfrm>
            <a:off x="2264695" y="5358134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/>
          <p:cNvSpPr txBox="1"/>
          <p:nvPr/>
        </p:nvSpPr>
        <p:spPr>
          <a:xfrm>
            <a:off x="2334872" y="624075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-no-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3" y="542060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/>
          <p:cNvSpPr txBox="1"/>
          <p:nvPr/>
        </p:nvSpPr>
        <p:spPr>
          <a:xfrm>
            <a:off x="3395963" y="50304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wid-kns</a:t>
            </a:r>
            <a:endParaRPr lang="en-US" sz="1400"/>
          </a:p>
        </p:txBody>
      </p:sp>
      <p:sp>
        <p:nvSpPr>
          <p:cNvPr id="1043" name="Rounded Rectangle 1042"/>
          <p:cNvSpPr/>
          <p:nvPr/>
        </p:nvSpPr>
        <p:spPr>
          <a:xfrm>
            <a:off x="3432675" y="5362718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3434725" y="6245340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/>
          <p:cNvCxnSpPr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/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/>
          <p:cNvSpPr txBox="1"/>
          <p:nvPr/>
        </p:nvSpPr>
        <p:spPr>
          <a:xfrm>
            <a:off x="5102606" y="6227296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/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  <a:endParaRPr lang="en-US"/>
          </a:p>
        </p:txBody>
      </p:sp>
      <p:pic>
        <p:nvPicPr>
          <p:cNvPr id="12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  <a:endParaRPr lang="en-US" sz="1400"/>
          </a:p>
        </p:txBody>
      </p:sp>
      <p:sp>
        <p:nvSpPr>
          <p:cNvPr id="19" name="TextBox 18"/>
          <p:cNvSpPr txBox="1"/>
          <p:nvPr/>
        </p:nvSpPr>
        <p:spPr>
          <a:xfrm>
            <a:off x="11318644" y="393200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  <a:endParaRPr lang="en-US" sz="1400"/>
          </a:p>
        </p:txBody>
      </p:sp>
      <p:pic>
        <p:nvPicPr>
          <p:cNvPr id="20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  <a:endParaRPr lang="en-US" sz="1400"/>
          </a:p>
        </p:txBody>
      </p:sp>
      <p:cxnSp>
        <p:nvCxnSpPr>
          <p:cNvPr id="47" name="Elbow Connector 46"/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  <a:endParaRPr lang="en-US" sz="1400" b="1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/>
          <p:cNvSpPr/>
          <p:nvPr/>
        </p:nvSpPr>
        <p:spPr>
          <a:xfrm>
            <a:off x="8360787" y="4779993"/>
            <a:ext cx="4478029" cy="2129510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" name="Google Shape;1306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02430" y="4830136"/>
            <a:ext cx="413646" cy="3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8707249" y="4784497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  <a:endParaRPr lang="en-US" sz="1400"/>
          </a:p>
        </p:txBody>
      </p:sp>
      <p:pic>
        <p:nvPicPr>
          <p:cNvPr id="2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95776" y="5472445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8791215" y="5369722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63500" y="627970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  <a:endParaRPr lang="en-US" sz="1200"/>
          </a:p>
        </p:txBody>
      </p:sp>
      <p:pic>
        <p:nvPicPr>
          <p:cNvPr id="43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15884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/>
          <p:cNvSpPr/>
          <p:nvPr/>
        </p:nvSpPr>
        <p:spPr>
          <a:xfrm>
            <a:off x="10111323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083608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  <a:endParaRPr lang="en-US" sz="1200"/>
          </a:p>
        </p:txBody>
      </p:sp>
      <p:pic>
        <p:nvPicPr>
          <p:cNvPr id="49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04591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/>
          <p:cNvSpPr/>
          <p:nvPr/>
        </p:nvSpPr>
        <p:spPr>
          <a:xfrm>
            <a:off x="11400030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1372315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  <a:endParaRPr lang="en-US" sz="1200"/>
          </a:p>
        </p:txBody>
      </p:sp>
      <p:cxnSp>
        <p:nvCxnSpPr>
          <p:cNvPr id="57" name="Elbow Connector 56"/>
          <p:cNvCxnSpPr>
            <a:stCxn id="1044" idx="2"/>
            <a:endCxn id="23" idx="1"/>
          </p:cNvCxnSpPr>
          <p:nvPr/>
        </p:nvCxnSpPr>
        <p:spPr>
          <a:xfrm rot="5400000" flipH="1" flipV="1">
            <a:off x="5803739" y="3996070"/>
            <a:ext cx="708369" cy="4405726"/>
          </a:xfrm>
          <a:prstGeom prst="bentConnector4">
            <a:avLst>
              <a:gd name="adj1" fmla="val -32271"/>
              <a:gd name="adj2" fmla="val 9445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040" idx="2"/>
            <a:endCxn id="23" idx="2"/>
          </p:cNvCxnSpPr>
          <p:nvPr/>
        </p:nvCxnSpPr>
        <p:spPr>
          <a:xfrm rot="16200000" flipH="1">
            <a:off x="6512956" y="2822657"/>
            <a:ext cx="360970" cy="7812722"/>
          </a:xfrm>
          <a:prstGeom prst="bentConnector3">
            <a:avLst>
              <a:gd name="adj1" fmla="val 2025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424835" y="7046214"/>
            <a:ext cx="1105586" cy="442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715016" y="7006664"/>
            <a:ext cx="621358" cy="5077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658110" y="6925027"/>
            <a:ext cx="1925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List VMs Access Denied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19754" y="6484982"/>
            <a:ext cx="195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List VMs Access Granted</a:t>
            </a:r>
            <a:endParaRPr lang="en-US" sz="1400">
              <a:solidFill>
                <a:srgbClr val="389954"/>
              </a:solidFill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  <a:endParaRPr lang="en-US" sz="1400" b="1">
              <a:solidFill>
                <a:srgbClr val="F574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29" grpId="0" animBg="1"/>
      <p:bldP spid="1031" grpId="0"/>
      <p:bldP spid="1036" grpId="0"/>
      <p:bldP spid="1037" grpId="0" animBg="1"/>
      <p:bldP spid="1039" grpId="0" animBg="1"/>
      <p:bldP spid="1040" grpId="0"/>
      <p:bldP spid="1042" grpId="0"/>
      <p:bldP spid="1043" grpId="0" animBg="1"/>
      <p:bldP spid="1044" grpId="0"/>
      <p:bldP spid="1055" grpId="0" animBg="1"/>
      <p:bldP spid="1057" grpId="0"/>
      <p:bldP spid="7" grpId="0" animBg="1"/>
      <p:bldP spid="10" grpId="0" animBg="1"/>
      <p:bldP spid="15" grpId="0"/>
      <p:bldP spid="19" grpId="0"/>
      <p:bldP spid="22" grpId="0"/>
      <p:bldP spid="50" grpId="0"/>
      <p:bldP spid="23" grpId="0" animBg="1"/>
      <p:bldP spid="26" grpId="0"/>
      <p:bldP spid="30" grpId="0" animBg="1"/>
      <p:bldP spid="42" grpId="0"/>
      <p:bldP spid="44" grpId="0" animBg="1"/>
      <p:bldP spid="45" grpId="0"/>
      <p:bldP spid="52" grpId="0" animBg="1"/>
      <p:bldP spid="54" grpId="0"/>
      <p:bldP spid="69" grpId="0"/>
      <p:bldP spid="70" grpId="0"/>
      <p:bldP spid="29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38040" y="59999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793496" y="219221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53955" y="2212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62222" y="5999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7955582" y="92500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Demo-41</a:t>
            </a:r>
            <a:r>
              <a:rPr lang="en-US" sz="3000"/>
              <a:t>: GKE Workload Identity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-26552" y="280553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33907" y="2825701"/>
            <a:ext cx="518376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Demo Pod </a:t>
            </a:r>
            <a:r>
              <a:rPr lang="en-US">
                <a:solidFill>
                  <a:srgbClr val="FFFF00"/>
                </a:solidFill>
              </a:rPr>
              <a:t>without</a:t>
            </a:r>
            <a:r>
              <a:rPr lang="en-US">
                <a:solidFill>
                  <a:schemeClr val="bg1"/>
                </a:solidFill>
              </a:rPr>
              <a:t> Workload Identity Kubernetes Service Account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712" y="1194671"/>
            <a:ext cx="4851400" cy="157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" y="3730952"/>
            <a:ext cx="6249004" cy="3898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14" y="3081427"/>
            <a:ext cx="7232074" cy="460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Demo-42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8458" y="6716168"/>
            <a:ext cx="405143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Install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394;p28"/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/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/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/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/>
          <p:cNvSpPr txBox="1"/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Volume Restore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  <a:endParaRPr lang="en-US" sz="1800"/>
          </a:p>
          <a:p>
            <a:pPr algn="ctr"/>
            <a:r>
              <a:rPr lang="en-US" sz="1800"/>
              <a:t>Service</a:t>
            </a:r>
            <a:endParaRPr lang="en-US" sz="1800"/>
          </a:p>
        </p:txBody>
      </p:sp>
      <p:cxnSp>
        <p:nvCxnSpPr>
          <p:cNvPr id="35" name="Elbow Connector 34"/>
          <p:cNvCxnSpPr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  <a:endParaRPr lang="en-IN" sz="1400">
              <a:solidFill>
                <a:srgbClr val="138CC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  <a:endParaRPr lang="en-US" sz="1800"/>
          </a:p>
          <a:p>
            <a:pPr algn="ctr"/>
            <a:r>
              <a:rPr lang="en-US" sz="1800"/>
              <a:t>Volume Claim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  <a:endParaRPr 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  <a:endParaRPr lang="en-US" sz="1800"/>
          </a:p>
        </p:txBody>
      </p:sp>
      <p:sp>
        <p:nvSpPr>
          <p:cNvPr id="55" name="TextBox 54"/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57" name="TextBox 56"/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  <a:endParaRPr lang="en-US" sz="1800" b="1">
              <a:solidFill>
                <a:srgbClr val="0070C0"/>
              </a:solidFill>
            </a:endParaRPr>
          </a:p>
        </p:txBody>
      </p:sp>
      <p:cxnSp>
        <p:nvCxnSpPr>
          <p:cNvPr id="66" name="Google Shape;409;p28"/>
          <p:cNvCxnSpPr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/>
          <p:cNvCxnSpPr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  <a:endParaRPr lang="en-US" sz="1800"/>
          </a:p>
        </p:txBody>
      </p:sp>
      <p:sp>
        <p:nvSpPr>
          <p:cNvPr id="72" name="TextBox 71"/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  <a:endParaRPr lang="en-US" sz="1800"/>
          </a:p>
        </p:txBody>
      </p:sp>
      <p:sp>
        <p:nvSpPr>
          <p:cNvPr id="73" name="TextBox 72"/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  <a:endParaRPr lang="en-US" sz="1800"/>
          </a:p>
        </p:txBody>
      </p:sp>
      <p:sp>
        <p:nvSpPr>
          <p:cNvPr id="74" name="Rounded Rectangle 73"/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myapp2</a:t>
            </a:r>
            <a:endParaRPr lang="en-US" sz="1800"/>
          </a:p>
        </p:txBody>
      </p:sp>
      <p:sp>
        <p:nvSpPr>
          <p:cNvPr id="76" name="Rounded Rectangle 75"/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/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  <a:endParaRPr lang="en-US" sz="1800"/>
          </a:p>
        </p:txBody>
      </p:sp>
      <p:sp>
        <p:nvSpPr>
          <p:cNvPr id="3" name="Rounded Rectangle 2"/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  <a:endParaRPr lang="en-US"/>
          </a:p>
        </p:txBody>
      </p:sp>
      <p:pic>
        <p:nvPicPr>
          <p:cNvPr id="39" name="Google Shape;414;p2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/>
          <p:cNvSpPr/>
          <p:nvPr/>
        </p:nvSpPr>
        <p:spPr>
          <a:xfrm>
            <a:off x="155783" y="925267"/>
            <a:ext cx="2692354" cy="7189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Project-03</a:t>
            </a:r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98637" y="3000720"/>
            <a:ext cx="3932710" cy="246776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Volume Restore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for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myapp2 from  myapp1 Volume Snapshot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238984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 Snapshot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37848" y="4645531"/>
            <a:ext cx="2423688" cy="5399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Datasource</a:t>
            </a:r>
            <a:endParaRPr lang="en-US"/>
          </a:p>
        </p:txBody>
      </p:sp>
      <p:cxnSp>
        <p:nvCxnSpPr>
          <p:cNvPr id="29" name="Straight Arrow Connector 28"/>
          <p:cNvCxnSpPr>
            <a:stCxn id="21" idx="1"/>
            <a:endCxn id="23" idx="3"/>
          </p:cNvCxnSpPr>
          <p:nvPr/>
        </p:nvCxnSpPr>
        <p:spPr>
          <a:xfrm flipH="1" flipV="1">
            <a:off x="6799238" y="4914425"/>
            <a:ext cx="1138610" cy="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1"/>
            <a:endCxn id="21" idx="3"/>
          </p:cNvCxnSpPr>
          <p:nvPr/>
        </p:nvCxnSpPr>
        <p:spPr>
          <a:xfrm flipH="1">
            <a:off x="10361536" y="4915482"/>
            <a:ext cx="8774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/>
              <a:t>Kubernetes External DNS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 previous SSL Demos, we added DNS Record </a:t>
            </a:r>
            <a:r>
              <a:rPr lang="en-US" sz="2600">
                <a:solidFill>
                  <a:srgbClr val="FFFF00"/>
                </a:solidFill>
              </a:rPr>
              <a:t>manually in Google Cloud DNS</a:t>
            </a:r>
            <a:r>
              <a:rPr lang="en-US" sz="2600"/>
              <a:t> (demo1.kalyanreddydaida.com)</a:t>
            </a:r>
            <a:endParaRPr lang="en-US" sz="2600"/>
          </a:p>
        </p:txBody>
      </p:sp>
      <p:sp>
        <p:nvSpPr>
          <p:cNvPr id="6" name="Oval 5"/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With External DNS we can </a:t>
            </a:r>
            <a:r>
              <a:rPr lang="en-US" sz="2600">
                <a:solidFill>
                  <a:srgbClr val="FFFF00"/>
                </a:solidFill>
              </a:rPr>
              <a:t>automatically</a:t>
            </a:r>
            <a:r>
              <a:rPr lang="en-US" sz="2600"/>
              <a:t> add it for a Kubernetes </a:t>
            </a:r>
            <a:r>
              <a:rPr lang="en-US" sz="2600">
                <a:solidFill>
                  <a:srgbClr val="FFFF00"/>
                </a:solidFill>
              </a:rPr>
              <a:t>Ingress Service </a:t>
            </a:r>
            <a:r>
              <a:rPr lang="en-US" sz="2600"/>
              <a:t>or Kubernetes </a:t>
            </a:r>
            <a:r>
              <a:rPr lang="en-US" sz="2600">
                <a:solidFill>
                  <a:srgbClr val="FFFF00"/>
                </a:solidFill>
              </a:rPr>
              <a:t>Service</a:t>
            </a:r>
            <a:r>
              <a:rPr lang="en-US" sz="2600"/>
              <a:t> by defining it as Annotation</a:t>
            </a:r>
            <a:endParaRPr lang="en-US" sz="2600"/>
          </a:p>
        </p:txBody>
      </p:sp>
      <p:sp>
        <p:nvSpPr>
          <p:cNvPr id="9" name="Rounded Rectangle 8"/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485214" y="1888293"/>
            <a:ext cx="151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Cloud DNS</a:t>
            </a:r>
            <a:endParaRPr lang="en-US" sz="1800"/>
          </a:p>
        </p:txBody>
      </p:sp>
      <p:pic>
        <p:nvPicPr>
          <p:cNvPr id="12" name="Graphic 11" descr="Postit Notes 3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2066588" y="326597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demo1.kalyanreddydaida.com</a:t>
            </a:r>
            <a:endParaRPr lang="en-US" altLang="en-US" sz="1200">
              <a:solidFill>
                <a:srgbClr val="0070C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 descr="Postit Notes 3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070662" y="5154094"/>
            <a:ext cx="2226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Record Set</a:t>
            </a:r>
            <a:endParaRPr lang="en-US" altLang="en-US" sz="16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20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demo2.kalyanreddydaida.com</a:t>
            </a:r>
            <a:endParaRPr lang="en-US" altLang="en-US" sz="1200">
              <a:solidFill>
                <a:srgbClr val="0070C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258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779968" y="1018477"/>
            <a:ext cx="925872" cy="89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33" y="6550515"/>
            <a:ext cx="13711662" cy="980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598801"/>
            <a:ext cx="13123849" cy="709231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1937" y="47617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907261"/>
            <a:ext cx="12833098" cy="66505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7807" y="8558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8326249" y="-8610"/>
            <a:ext cx="5174774" cy="54850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 - External DNS Install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/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/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/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1037" name="Rounded Rectangle 1036"/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42" name="TextBox 1041"/>
          <p:cNvSpPr txBox="1"/>
          <p:nvPr/>
        </p:nvSpPr>
        <p:spPr>
          <a:xfrm>
            <a:off x="3111883" y="5030494"/>
            <a:ext cx="22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external-</a:t>
            </a:r>
            <a:r>
              <a:rPr lang="en-US" sz="1400" err="1"/>
              <a:t>dns</a:t>
            </a:r>
            <a:r>
              <a:rPr lang="en-US" sz="1400"/>
              <a:t>-ns</a:t>
            </a:r>
            <a:endParaRPr lang="en-US" sz="1400"/>
          </a:p>
        </p:txBody>
      </p:sp>
      <p:sp>
        <p:nvSpPr>
          <p:cNvPr id="1043" name="Rounded Rectangle 1042"/>
          <p:cNvSpPr/>
          <p:nvPr/>
        </p:nvSpPr>
        <p:spPr>
          <a:xfrm>
            <a:off x="2229580" y="5362718"/>
            <a:ext cx="2258055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2326389" y="6072209"/>
            <a:ext cx="19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external-</a:t>
            </a:r>
            <a:r>
              <a:rPr lang="en-US" sz="1400" err="1"/>
              <a:t>dns</a:t>
            </a:r>
            <a:r>
              <a:rPr lang="en-US" sz="1400"/>
              <a:t> Deployment</a:t>
            </a:r>
            <a:endParaRPr lang="en-US" sz="1400"/>
          </a:p>
        </p:txBody>
      </p:sp>
      <p:pic>
        <p:nvPicPr>
          <p:cNvPr id="10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/>
          <p:cNvCxnSpPr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/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/>
          <p:cNvSpPr txBox="1"/>
          <p:nvPr/>
        </p:nvSpPr>
        <p:spPr>
          <a:xfrm>
            <a:off x="4966739" y="6227296"/>
            <a:ext cx="103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ext-dns-ksa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/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  <a:endParaRPr lang="en-US"/>
          </a:p>
        </p:txBody>
      </p:sp>
      <p:pic>
        <p:nvPicPr>
          <p:cNvPr id="12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  <a:endParaRPr lang="en-US" sz="1400"/>
          </a:p>
        </p:txBody>
      </p:sp>
      <p:sp>
        <p:nvSpPr>
          <p:cNvPr id="19" name="TextBox 18"/>
          <p:cNvSpPr txBox="1"/>
          <p:nvPr/>
        </p:nvSpPr>
        <p:spPr>
          <a:xfrm>
            <a:off x="10950414" y="378354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 </a:t>
            </a:r>
            <a:endParaRPr lang="en-US" sz="1400"/>
          </a:p>
          <a:p>
            <a:pPr algn="ctr"/>
            <a:r>
              <a:rPr lang="en-US" sz="1400"/>
              <a:t>(Cloud DNS Admin)</a:t>
            </a:r>
            <a:endParaRPr lang="en-US" sz="1400"/>
          </a:p>
        </p:txBody>
      </p:sp>
      <p:pic>
        <p:nvPicPr>
          <p:cNvPr id="20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  <a:endParaRPr lang="en-US" sz="1400"/>
          </a:p>
        </p:txBody>
      </p:sp>
      <p:cxnSp>
        <p:nvCxnSpPr>
          <p:cNvPr id="47" name="Elbow Connector 46"/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  <a:endParaRPr lang="en-US" sz="1400" b="1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/>
          <p:cNvSpPr/>
          <p:nvPr/>
        </p:nvSpPr>
        <p:spPr>
          <a:xfrm>
            <a:off x="8360787" y="4779992"/>
            <a:ext cx="4478029" cy="2406705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07250" y="4784497"/>
            <a:ext cx="113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Cloud DNS</a:t>
            </a:r>
            <a:endParaRPr lang="en-US" sz="1400"/>
          </a:p>
        </p:txBody>
      </p:sp>
      <p:sp>
        <p:nvSpPr>
          <p:cNvPr id="30" name="Rounded Rectangle 29"/>
          <p:cNvSpPr/>
          <p:nvPr/>
        </p:nvSpPr>
        <p:spPr>
          <a:xfrm>
            <a:off x="8791215" y="5369723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1044" idx="2"/>
            <a:endCxn id="23" idx="1"/>
          </p:cNvCxnSpPr>
          <p:nvPr/>
        </p:nvCxnSpPr>
        <p:spPr>
          <a:xfrm rot="5400000" flipH="1" flipV="1">
            <a:off x="5524512" y="3759154"/>
            <a:ext cx="612084" cy="5060465"/>
          </a:xfrm>
          <a:prstGeom prst="bentConnector4">
            <a:avLst>
              <a:gd name="adj1" fmla="val -71140"/>
              <a:gd name="adj2" fmla="val 9382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300321" y="6684669"/>
            <a:ext cx="4738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>
                <a:solidFill>
                  <a:srgbClr val="7030A0"/>
                </a:solidFill>
              </a:rPr>
              <a:t>Create / Update / Delete DNS Records in Cloud DNS</a:t>
            </a:r>
            <a:endParaRPr lang="en-US" sz="1700">
              <a:solidFill>
                <a:srgbClr val="7030A0"/>
              </a:solidFill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  <a:endParaRPr lang="en-US" sz="1400" b="1">
              <a:solidFill>
                <a:srgbClr val="F5748B"/>
              </a:solidFill>
            </a:endParaRPr>
          </a:p>
        </p:txBody>
      </p:sp>
      <p:pic>
        <p:nvPicPr>
          <p:cNvPr id="32" name="Google Shape;89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239290" y="5420974"/>
            <a:ext cx="887873" cy="78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/>
          <p:cNvCxnSpPr>
            <a:stCxn id="32" idx="3"/>
            <a:endCxn id="1045" idx="1"/>
          </p:cNvCxnSpPr>
          <p:nvPr/>
        </p:nvCxnSpPr>
        <p:spPr>
          <a:xfrm>
            <a:off x="3127163" y="5813290"/>
            <a:ext cx="398920" cy="514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434323" y="4826439"/>
            <a:ext cx="372691" cy="4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28207" y="5463224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ounded Rectangle 54"/>
          <p:cNvSpPr/>
          <p:nvPr/>
        </p:nvSpPr>
        <p:spPr>
          <a:xfrm>
            <a:off x="8801701" y="597965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38693" y="607315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ounded Rectangle 57"/>
          <p:cNvSpPr/>
          <p:nvPr/>
        </p:nvSpPr>
        <p:spPr>
          <a:xfrm>
            <a:off x="8807014" y="660012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44006" y="669362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/>
          <p:cNvSpPr txBox="1"/>
          <p:nvPr/>
        </p:nvSpPr>
        <p:spPr>
          <a:xfrm>
            <a:off x="9311799" y="5431370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app1.kalyanreddydaida.com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300911" y="6059918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app2.kalyanreddydaida.com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313790" y="6633544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app3.kalyanreddydaida.com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pic>
        <p:nvPicPr>
          <p:cNvPr id="25" name="Google Shape;239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757978" y="3061995"/>
            <a:ext cx="838824" cy="7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94697" y="3770487"/>
            <a:ext cx="122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K8s API Server</a:t>
            </a:r>
            <a:endParaRPr lang="en-US" sz="1400"/>
          </a:p>
        </p:txBody>
      </p:sp>
      <p:pic>
        <p:nvPicPr>
          <p:cNvPr id="31" name="Graphic 30" descr="Programmer male with solid fill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183" y="-88440"/>
            <a:ext cx="808866" cy="80886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8243" y="-14571"/>
            <a:ext cx="697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Deploy Ingress /service k8s Manifest with external-</a:t>
            </a:r>
            <a:r>
              <a:rPr lang="en-IN" sz="1800" err="1">
                <a:solidFill>
                  <a:srgbClr val="7030A0"/>
                </a:solidFill>
                <a:latin typeface="Monaco" pitchFamily="2" charset="77"/>
              </a:rPr>
              <a:t>dns</a:t>
            </a:r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1800">
                <a:solidFill>
                  <a:srgbClr val="7030A0"/>
                </a:solidFill>
                <a:effectLst/>
                <a:latin typeface="Monaco" pitchFamily="2" charset="77"/>
              </a:rPr>
              <a:t>Annotations</a:t>
            </a:r>
            <a:endParaRPr lang="en-IN" sz="1800">
              <a:solidFill>
                <a:srgbClr val="7030A0"/>
              </a:solidFill>
              <a:effectLst/>
              <a:latin typeface="Monaco" pitchFamily="2" charset="77"/>
            </a:endParaRPr>
          </a:p>
        </p:txBody>
      </p:sp>
      <p:cxnSp>
        <p:nvCxnSpPr>
          <p:cNvPr id="36" name="Elbow Connector 35"/>
          <p:cNvCxnSpPr>
            <a:stCxn id="31" idx="1"/>
            <a:endCxn id="25" idx="0"/>
          </p:cNvCxnSpPr>
          <p:nvPr/>
        </p:nvCxnSpPr>
        <p:spPr>
          <a:xfrm rot="10800000" flipV="1">
            <a:off x="1177391" y="315993"/>
            <a:ext cx="6137793" cy="27460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5" idx="2"/>
            <a:endCxn id="1043" idx="1"/>
          </p:cNvCxnSpPr>
          <p:nvPr/>
        </p:nvCxnSpPr>
        <p:spPr>
          <a:xfrm rot="16200000" flipH="1">
            <a:off x="623024" y="4340426"/>
            <a:ext cx="2160922" cy="1052190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5928" y="7275572"/>
            <a:ext cx="8083907" cy="84010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/>
              <a:t>External-</a:t>
            </a:r>
            <a:r>
              <a:rPr lang="en-IN" sz="1800" err="1"/>
              <a:t>dns</a:t>
            </a:r>
            <a:r>
              <a:rPr lang="en-IN" sz="1800"/>
              <a:t> retrieves a list of resources  (Services, Ingresses, etc.) </a:t>
            </a:r>
            <a:endParaRPr lang="en-IN" sz="1800"/>
          </a:p>
          <a:p>
            <a:r>
              <a:rPr lang="en-IN" sz="1800"/>
              <a:t>from the </a:t>
            </a:r>
            <a:r>
              <a:rPr lang="en-IN" sz="1800" u="sng">
                <a:hlinkClick r:id="rId16"/>
              </a:rPr>
              <a:t>Kubernetes API</a:t>
            </a:r>
            <a:r>
              <a:rPr lang="en-IN" sz="1800" u="sng"/>
              <a:t> Server </a:t>
            </a:r>
            <a:r>
              <a:rPr lang="en-IN" sz="1800"/>
              <a:t>to determine a desired list of DNS records that need to be created / updated / deleted from Google Cloud DNS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42" grpId="0"/>
      <p:bldP spid="1043" grpId="0" animBg="1"/>
      <p:bldP spid="1044" grpId="0"/>
      <p:bldP spid="1055" grpId="0" animBg="1"/>
      <p:bldP spid="1057" grpId="0"/>
      <p:bldP spid="15" grpId="0"/>
      <p:bldP spid="19" grpId="0"/>
      <p:bldP spid="50" grpId="0"/>
      <p:bldP spid="23" grpId="0" animBg="1"/>
      <p:bldP spid="26" grpId="0"/>
      <p:bldP spid="30" grpId="0" animBg="1"/>
      <p:bldP spid="70" grpId="0"/>
      <p:bldP spid="55" grpId="0" animBg="1"/>
      <p:bldP spid="58" grpId="0" animBg="1"/>
      <p:bldP spid="67" grpId="0"/>
      <p:bldP spid="68" grpId="0"/>
      <p:bldP spid="71" grpId="0"/>
      <p:bldP spid="28" grpId="0"/>
      <p:bldP spid="34" grpId="0"/>
      <p:bldP spid="42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6145" y="6716168"/>
            <a:ext cx="739606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External DNS - Ingress Service Demo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417165" y="677584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 err="1"/>
              <a:t>ExternalDNS</a:t>
            </a:r>
            <a:endParaRPr lang="en-US" sz="3000"/>
          </a:p>
          <a:p>
            <a:r>
              <a:rPr lang="en-US" sz="3000"/>
              <a:t>Demo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ingressextdns101.kalyanreddydaida.com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26" grpId="0"/>
      <p:bldP spid="61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External DNS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Demo-43</a:t>
            </a:r>
            <a:r>
              <a:rPr lang="en-US" sz="3000"/>
              <a:t>: External DNS -Ingress Service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27" y="4850721"/>
            <a:ext cx="14174346" cy="854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" y="2194980"/>
            <a:ext cx="6629400" cy="1579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16569" y="5920664"/>
            <a:ext cx="1480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k8s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124200" y="6503184"/>
            <a:ext cx="84121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95967" y="6549418"/>
            <a:ext cx="7038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</a:t>
            </a:r>
            <a:endParaRPr lang="en-US" sz="3200" b="1">
              <a:solidFill>
                <a:srgbClr val="0070C0"/>
              </a:solidFill>
            </a:endParaRP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Kubernetes Load Balancer Service Demo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745" y="4861939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04997" y="581298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Kubernetes Load Balancer Service  </a:t>
            </a:r>
            <a:endParaRPr lang="en-US" sz="3000"/>
          </a:p>
          <a:p>
            <a:r>
              <a:rPr lang="en-US" sz="3000"/>
              <a:t>External DNS</a:t>
            </a:r>
            <a:endParaRPr lang="en-US" sz="3000"/>
          </a:p>
          <a:p>
            <a:r>
              <a:rPr lang="en-US" sz="3000"/>
              <a:t>Demo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62" idx="2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68196" y="5757643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  <a:endParaRPr lang="en-US" sz="1400"/>
          </a:p>
          <a:p>
            <a:pPr algn="ctr"/>
            <a:r>
              <a:rPr lang="en-US" sz="1400"/>
              <a:t>Load Balancer Service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673" y="478008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48" y="477896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64" y="475753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067988" y="547905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051877" y="461830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/>
          <p:cNvCxnSpPr>
            <a:stCxn id="4" idx="3"/>
            <a:endCxn id="36" idx="1"/>
          </p:cNvCxnSpPr>
          <p:nvPr/>
        </p:nvCxnSpPr>
        <p:spPr>
          <a:xfrm>
            <a:off x="2411457" y="5198958"/>
            <a:ext cx="5640420" cy="36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11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extdns-k8s-svc-demo.kalyanreddydaida.com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88" y="4644170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57" grpId="0"/>
      <p:bldP spid="26" grpId="0"/>
      <p:bldP spid="61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External DNS Annotation </a:t>
            </a:r>
            <a:r>
              <a:rPr lang="en-US">
                <a:solidFill>
                  <a:schemeClr val="bg1"/>
                </a:solidFill>
              </a:rPr>
              <a:t>in Kubernetes Service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Demo-44</a:t>
            </a:r>
            <a:r>
              <a:rPr lang="en-US" sz="3000"/>
              <a:t>: External DNS -Kubernetes Service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</a:t>
            </a:r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Resource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29" y="2307517"/>
            <a:ext cx="6400219" cy="2004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06" y="4114800"/>
            <a:ext cx="7772400" cy="3389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8652" y="6530416"/>
            <a:ext cx="7141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External DNS + </a:t>
            </a:r>
            <a:endParaRPr lang="en-US" sz="3200" b="1">
              <a:solidFill>
                <a:srgbClr val="0070C0"/>
              </a:solidFill>
            </a:endParaRP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Ingress Name Based Virtual Host Routing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Name</a:t>
            </a:r>
            <a:endParaRPr lang="en-US" sz="3000"/>
          </a:p>
          <a:p>
            <a:r>
              <a:rPr lang="en-US" sz="3000"/>
              <a:t>Based</a:t>
            </a:r>
            <a:endParaRPr lang="en-US" sz="3000"/>
          </a:p>
          <a:p>
            <a:r>
              <a:rPr lang="en-US" sz="3000" err="1"/>
              <a:t>Vritual</a:t>
            </a:r>
            <a:endParaRPr lang="en-US" sz="3000"/>
          </a:p>
          <a:p>
            <a:r>
              <a:rPr lang="en-US" sz="3000"/>
              <a:t>Host Routing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 -&gt; HTTPS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38" grpId="0" animBg="1"/>
      <p:bldP spid="26" grpId="0"/>
      <p:bldP spid="118" grpId="0"/>
      <p:bldP spid="1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Services supported based on OSI Layers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9596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L4 Layer</a:t>
            </a:r>
            <a:endParaRPr lang="en-US" sz="3000" b="1"/>
          </a:p>
        </p:txBody>
      </p:sp>
      <p:sp>
        <p:nvSpPr>
          <p:cNvPr id="6" name="Rounded Rectangle 5"/>
          <p:cNvSpPr/>
          <p:nvPr/>
        </p:nvSpPr>
        <p:spPr>
          <a:xfrm>
            <a:off x="7745003" y="1489753"/>
            <a:ext cx="5743253" cy="6780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L7 Layer</a:t>
            </a:r>
            <a:endParaRPr lang="en-US" sz="3000" b="1"/>
          </a:p>
        </p:txBody>
      </p:sp>
      <p:sp>
        <p:nvSpPr>
          <p:cNvPr id="8" name="Rounded Rectangle 7"/>
          <p:cNvSpPr/>
          <p:nvPr/>
        </p:nvSpPr>
        <p:spPr>
          <a:xfrm>
            <a:off x="351044" y="2697957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  <a:endParaRPr lang="en-US" sz="2500" b="1"/>
          </a:p>
        </p:txBody>
      </p:sp>
      <p:sp>
        <p:nvSpPr>
          <p:cNvPr id="9" name="Rounded Rectangle 8"/>
          <p:cNvSpPr/>
          <p:nvPr/>
        </p:nvSpPr>
        <p:spPr>
          <a:xfrm>
            <a:off x="2186695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TCP</a:t>
            </a:r>
            <a:endParaRPr lang="en-US" sz="2600"/>
          </a:p>
        </p:txBody>
      </p:sp>
      <p:sp>
        <p:nvSpPr>
          <p:cNvPr id="10" name="Rounded Rectangle 9"/>
          <p:cNvSpPr/>
          <p:nvPr/>
        </p:nvSpPr>
        <p:spPr>
          <a:xfrm>
            <a:off x="4563448" y="2687683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UDP</a:t>
            </a:r>
            <a:endParaRPr lang="en-US" sz="2600"/>
          </a:p>
        </p:txBody>
      </p:sp>
      <p:sp>
        <p:nvSpPr>
          <p:cNvPr id="11" name="Rounded Rectangle 10"/>
          <p:cNvSpPr/>
          <p:nvPr/>
        </p:nvSpPr>
        <p:spPr>
          <a:xfrm>
            <a:off x="7736450" y="2708231"/>
            <a:ext cx="1530848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Protocols</a:t>
            </a:r>
            <a:endParaRPr lang="en-US" sz="2500" b="1"/>
          </a:p>
        </p:txBody>
      </p:sp>
      <p:sp>
        <p:nvSpPr>
          <p:cNvPr id="12" name="Rounded Rectangle 11"/>
          <p:cNvSpPr/>
          <p:nvPr/>
        </p:nvSpPr>
        <p:spPr>
          <a:xfrm>
            <a:off x="9378604" y="2708231"/>
            <a:ext cx="1369886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</a:t>
            </a:r>
            <a:endParaRPr lang="en-US" sz="2600"/>
          </a:p>
        </p:txBody>
      </p:sp>
      <p:sp>
        <p:nvSpPr>
          <p:cNvPr id="13" name="Rounded Rectangle 12"/>
          <p:cNvSpPr/>
          <p:nvPr/>
        </p:nvSpPr>
        <p:spPr>
          <a:xfrm>
            <a:off x="10909452" y="2697957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HTTPS</a:t>
            </a:r>
            <a:endParaRPr lang="en-US" sz="2600"/>
          </a:p>
        </p:txBody>
      </p:sp>
      <p:sp>
        <p:nvSpPr>
          <p:cNvPr id="14" name="Rounded Rectangle 13"/>
          <p:cNvSpPr/>
          <p:nvPr/>
        </p:nvSpPr>
        <p:spPr>
          <a:xfrm>
            <a:off x="12279335" y="2687683"/>
            <a:ext cx="1208921" cy="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HTTP2</a:t>
            </a:r>
            <a:endParaRPr lang="en-US" sz="2600"/>
          </a:p>
        </p:txBody>
      </p:sp>
      <p:sp>
        <p:nvSpPr>
          <p:cNvPr id="15" name="Rounded Rectangle 14"/>
          <p:cNvSpPr/>
          <p:nvPr/>
        </p:nvSpPr>
        <p:spPr>
          <a:xfrm>
            <a:off x="351044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  <a:endParaRPr lang="en-US" sz="2500" b="1"/>
          </a:p>
        </p:txBody>
      </p:sp>
      <p:sp>
        <p:nvSpPr>
          <p:cNvPr id="16" name="Rounded Rectangle 15"/>
          <p:cNvSpPr/>
          <p:nvPr/>
        </p:nvSpPr>
        <p:spPr>
          <a:xfrm>
            <a:off x="2116486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Cluster IP Service</a:t>
            </a:r>
            <a:endParaRPr lang="en-US" sz="2600"/>
          </a:p>
        </p:txBody>
      </p:sp>
      <p:sp>
        <p:nvSpPr>
          <p:cNvPr id="17" name="Rounded Rectangle 16"/>
          <p:cNvSpPr/>
          <p:nvPr/>
        </p:nvSpPr>
        <p:spPr>
          <a:xfrm>
            <a:off x="2116486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NodePort Service</a:t>
            </a:r>
            <a:endParaRPr lang="en-US" sz="2600"/>
          </a:p>
        </p:txBody>
      </p:sp>
      <p:sp>
        <p:nvSpPr>
          <p:cNvPr id="18" name="Rounded Rectangle 17"/>
          <p:cNvSpPr/>
          <p:nvPr/>
        </p:nvSpPr>
        <p:spPr>
          <a:xfrm>
            <a:off x="2126765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Load Balancer Service</a:t>
            </a:r>
            <a:endParaRPr lang="en-US" sz="2600"/>
          </a:p>
        </p:txBody>
      </p:sp>
      <p:sp>
        <p:nvSpPr>
          <p:cNvPr id="19" name="Rounded Rectangle 18"/>
          <p:cNvSpPr/>
          <p:nvPr/>
        </p:nvSpPr>
        <p:spPr>
          <a:xfrm>
            <a:off x="2116485" y="6184603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Load Balancer Service</a:t>
            </a:r>
            <a:endParaRPr lang="en-US" sz="2600"/>
          </a:p>
        </p:txBody>
      </p:sp>
      <p:sp>
        <p:nvSpPr>
          <p:cNvPr id="20" name="Rounded Rectangle 19"/>
          <p:cNvSpPr/>
          <p:nvPr/>
        </p:nvSpPr>
        <p:spPr>
          <a:xfrm>
            <a:off x="7726173" y="3593702"/>
            <a:ext cx="153084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GKE Services</a:t>
            </a:r>
            <a:endParaRPr lang="en-US" sz="2500" b="1"/>
          </a:p>
        </p:txBody>
      </p:sp>
      <p:sp>
        <p:nvSpPr>
          <p:cNvPr id="21" name="Rounded Rectangle 20"/>
          <p:cNvSpPr/>
          <p:nvPr/>
        </p:nvSpPr>
        <p:spPr>
          <a:xfrm>
            <a:off x="9491615" y="3593702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Internal Ingress Service</a:t>
            </a:r>
            <a:endParaRPr lang="en-US" sz="2600"/>
          </a:p>
        </p:txBody>
      </p:sp>
      <p:sp>
        <p:nvSpPr>
          <p:cNvPr id="22" name="Rounded Rectangle 21"/>
          <p:cNvSpPr/>
          <p:nvPr/>
        </p:nvSpPr>
        <p:spPr>
          <a:xfrm>
            <a:off x="9491615" y="4453888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External Ingress Service</a:t>
            </a:r>
            <a:endParaRPr lang="en-US" sz="2600"/>
          </a:p>
        </p:txBody>
      </p:sp>
      <p:sp>
        <p:nvSpPr>
          <p:cNvPr id="23" name="Rounded Rectangle 22"/>
          <p:cNvSpPr/>
          <p:nvPr/>
        </p:nvSpPr>
        <p:spPr>
          <a:xfrm>
            <a:off x="9501894" y="5314074"/>
            <a:ext cx="3977809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Multi Cluster Ingress Service</a:t>
            </a:r>
            <a:endParaRPr lang="en-US" sz="260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811766" y="1489753"/>
            <a:ext cx="0" cy="57843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 1 27"/>
          <p:cNvSpPr/>
          <p:nvPr/>
        </p:nvSpPr>
        <p:spPr>
          <a:xfrm>
            <a:off x="7282671" y="4453888"/>
            <a:ext cx="2095933" cy="1451486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/>
              <a:t>Ingress</a:t>
            </a:r>
            <a:endParaRPr lang="en-US" sz="2600" b="1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Managed SSL Certificates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37" y="2063396"/>
            <a:ext cx="7772400" cy="410280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59536" y="2306782"/>
            <a:ext cx="5320145" cy="34393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We are using </a:t>
            </a:r>
            <a:r>
              <a:rPr lang="en-US" sz="2600">
                <a:solidFill>
                  <a:srgbClr val="FFFF00"/>
                </a:solidFill>
              </a:rPr>
              <a:t>HTTPS URLs</a:t>
            </a:r>
            <a:r>
              <a:rPr lang="en-US" sz="2600"/>
              <a:t>, so we need to </a:t>
            </a:r>
            <a:r>
              <a:rPr lang="en-US" sz="2600">
                <a:solidFill>
                  <a:srgbClr val="FFFF00"/>
                </a:solidFill>
              </a:rPr>
              <a:t>add</a:t>
            </a:r>
            <a:r>
              <a:rPr lang="en-US" sz="2600"/>
              <a:t> </a:t>
            </a:r>
            <a:r>
              <a:rPr lang="en-US" sz="2600">
                <a:solidFill>
                  <a:srgbClr val="FFFF00"/>
                </a:solidFill>
              </a:rPr>
              <a:t>Google Managed SSL Certificates</a:t>
            </a:r>
            <a:r>
              <a:rPr lang="en-US" sz="2600"/>
              <a:t> for  </a:t>
            </a:r>
            <a:r>
              <a:rPr lang="en-US" sz="2600">
                <a:solidFill>
                  <a:srgbClr val="FFFF00"/>
                </a:solidFill>
              </a:rPr>
              <a:t>Domains</a:t>
            </a:r>
            <a:r>
              <a:rPr lang="en-US" sz="2600"/>
              <a:t> that will be part of the Name Based Virtual Host Demo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549658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536979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Demo-45</a:t>
            </a:r>
            <a:r>
              <a:rPr lang="en-US" sz="3000"/>
              <a:t>: External DNS + </a:t>
            </a:r>
            <a:endParaRPr lang="en-US" sz="3000"/>
          </a:p>
          <a:p>
            <a:pPr algn="ctr"/>
            <a:r>
              <a:rPr lang="en-US" sz="3000"/>
              <a:t>Ingress Name Based Virtual Host Routing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r>
              <a:rPr lang="en-US">
                <a:solidFill>
                  <a:srgbClr val="FFFF00"/>
                </a:solidFill>
              </a:rPr>
              <a:t> 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30" y="1639445"/>
            <a:ext cx="6553664" cy="3047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0" y="4724620"/>
            <a:ext cx="5683827" cy="300981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18984" y="354639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18984" y="3956270"/>
            <a:ext cx="5103340" cy="345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27283" y="6701881"/>
            <a:ext cx="359252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SSL Policy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Policies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706" y="988541"/>
            <a:ext cx="14210271" cy="1198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SSL policies specify the set of </a:t>
            </a:r>
            <a:r>
              <a:rPr lang="en-US" sz="3000">
                <a:solidFill>
                  <a:srgbClr val="FFFF00"/>
                </a:solidFill>
              </a:rPr>
              <a:t>SSL features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that Google Cloud </a:t>
            </a:r>
            <a:r>
              <a:rPr lang="en-US" sz="3000">
                <a:solidFill>
                  <a:srgbClr val="FFFF00"/>
                </a:solidFill>
              </a:rPr>
              <a:t>load balancers </a:t>
            </a:r>
            <a:r>
              <a:rPr lang="en-US" sz="3000"/>
              <a:t>use when </a:t>
            </a:r>
            <a:r>
              <a:rPr lang="en-US" sz="3000">
                <a:solidFill>
                  <a:srgbClr val="FFFF00"/>
                </a:solidFill>
              </a:rPr>
              <a:t>negotiating SSL </a:t>
            </a:r>
            <a:r>
              <a:rPr lang="en-US" sz="3000"/>
              <a:t>with clients</a:t>
            </a:r>
            <a:endParaRPr lang="en-US" sz="3000"/>
          </a:p>
        </p:txBody>
      </p:sp>
      <p:sp>
        <p:nvSpPr>
          <p:cNvPr id="8" name="Rounded Rectangle 7"/>
          <p:cNvSpPr/>
          <p:nvPr/>
        </p:nvSpPr>
        <p:spPr>
          <a:xfrm>
            <a:off x="197707" y="2567716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COMPATIBLE</a:t>
            </a:r>
            <a:endParaRPr lang="en-US" sz="3000"/>
          </a:p>
        </p:txBody>
      </p:sp>
      <p:sp>
        <p:nvSpPr>
          <p:cNvPr id="9" name="Rounded Rectangle 8"/>
          <p:cNvSpPr/>
          <p:nvPr/>
        </p:nvSpPr>
        <p:spPr>
          <a:xfrm>
            <a:off x="197707" y="3819095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MODERN</a:t>
            </a:r>
            <a:endParaRPr lang="en-US" sz="3000"/>
          </a:p>
        </p:txBody>
      </p:sp>
      <p:sp>
        <p:nvSpPr>
          <p:cNvPr id="10" name="Rounded Rectangle 9"/>
          <p:cNvSpPr/>
          <p:nvPr/>
        </p:nvSpPr>
        <p:spPr>
          <a:xfrm>
            <a:off x="197706" y="5070474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RESTRICTED</a:t>
            </a:r>
            <a:endParaRPr lang="en-US" sz="3000"/>
          </a:p>
        </p:txBody>
      </p:sp>
      <p:sp>
        <p:nvSpPr>
          <p:cNvPr id="11" name="Rounded Rectangle 10"/>
          <p:cNvSpPr/>
          <p:nvPr/>
        </p:nvSpPr>
        <p:spPr>
          <a:xfrm>
            <a:off x="197706" y="6321853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</a:t>
            </a:r>
            <a:endParaRPr lang="en-US" sz="3000"/>
          </a:p>
        </p:txBody>
      </p:sp>
      <p:sp>
        <p:nvSpPr>
          <p:cNvPr id="16" name="Rounded Rectangle 15"/>
          <p:cNvSpPr/>
          <p:nvPr/>
        </p:nvSpPr>
        <p:spPr>
          <a:xfrm>
            <a:off x="3308809" y="2567716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Allows the broadest set of clients, including clients that support only </a:t>
            </a:r>
            <a:r>
              <a:rPr lang="en-US" sz="3000">
                <a:solidFill>
                  <a:srgbClr val="FFFF00"/>
                </a:solidFill>
              </a:rPr>
              <a:t>out-of-date SSL features</a:t>
            </a:r>
            <a:endParaRPr lang="en-US" sz="3000"/>
          </a:p>
        </p:txBody>
      </p:sp>
      <p:sp>
        <p:nvSpPr>
          <p:cNvPr id="17" name="Rounded Rectangle 16"/>
          <p:cNvSpPr/>
          <p:nvPr/>
        </p:nvSpPr>
        <p:spPr>
          <a:xfrm>
            <a:off x="3308809" y="3819095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wide set of SSL features, allowing </a:t>
            </a:r>
            <a:r>
              <a:rPr lang="en-US" sz="3000">
                <a:solidFill>
                  <a:srgbClr val="FFFF00"/>
                </a:solidFill>
              </a:rPr>
              <a:t>modern clients </a:t>
            </a:r>
            <a:r>
              <a:rPr lang="en-US" sz="3000"/>
              <a:t>to negotiate SSL.</a:t>
            </a:r>
            <a:endParaRPr lang="en-US" sz="3000"/>
          </a:p>
        </p:txBody>
      </p:sp>
      <p:sp>
        <p:nvSpPr>
          <p:cNvPr id="18" name="Rounded Rectangle 17"/>
          <p:cNvSpPr/>
          <p:nvPr/>
        </p:nvSpPr>
        <p:spPr>
          <a:xfrm>
            <a:off x="3308808" y="5070474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</a:t>
            </a:r>
            <a:r>
              <a:rPr lang="en-US" sz="3000">
                <a:solidFill>
                  <a:srgbClr val="FFFF00"/>
                </a:solidFill>
              </a:rPr>
              <a:t>reduced </a:t>
            </a:r>
            <a:r>
              <a:rPr lang="en-US" sz="3000"/>
              <a:t>set of SSL features, intended to meet </a:t>
            </a:r>
            <a:r>
              <a:rPr lang="en-US" sz="3000">
                <a:solidFill>
                  <a:srgbClr val="FFFF00"/>
                </a:solidFill>
              </a:rPr>
              <a:t>stricter compliance requirements</a:t>
            </a:r>
            <a:r>
              <a:rPr lang="en-US" sz="3000"/>
              <a:t>.</a:t>
            </a:r>
            <a:endParaRPr lang="en-US" sz="3000"/>
          </a:p>
        </p:txBody>
      </p:sp>
      <p:sp>
        <p:nvSpPr>
          <p:cNvPr id="19" name="Rounded Rectangle 18"/>
          <p:cNvSpPr/>
          <p:nvPr/>
        </p:nvSpPr>
        <p:spPr>
          <a:xfrm>
            <a:off x="3308808" y="6321853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 profile lets you </a:t>
            </a:r>
            <a:r>
              <a:rPr lang="en-US" sz="3000">
                <a:solidFill>
                  <a:srgbClr val="FFFF00"/>
                </a:solidFill>
              </a:rPr>
              <a:t>select SSL features individually</a:t>
            </a:r>
            <a:endParaRPr lang="en-US" sz="3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SSL Policy Features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131" y="885462"/>
            <a:ext cx="9551772" cy="66924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490339" y="7577898"/>
            <a:ext cx="514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A40C0"/>
                </a:solidFill>
              </a:rPr>
              <a:t>Reference: https://</a:t>
            </a:r>
            <a:r>
              <a:rPr lang="en-US" sz="1200" err="1">
                <a:solidFill>
                  <a:srgbClr val="1A40C0"/>
                </a:solidFill>
              </a:rPr>
              <a:t>cloud.google.com</a:t>
            </a:r>
            <a:r>
              <a:rPr lang="en-US" sz="1200">
                <a:solidFill>
                  <a:srgbClr val="1A40C0"/>
                </a:solidFill>
              </a:rPr>
              <a:t>/load-balancing/docs/</a:t>
            </a:r>
            <a:r>
              <a:rPr lang="en-US" sz="1200" err="1">
                <a:solidFill>
                  <a:srgbClr val="1A40C0"/>
                </a:solidFill>
              </a:rPr>
              <a:t>ssl</a:t>
            </a:r>
            <a:r>
              <a:rPr lang="en-US" sz="1200">
                <a:solidFill>
                  <a:srgbClr val="1A40C0"/>
                </a:solidFill>
              </a:rPr>
              <a:t>-policies-concepts</a:t>
            </a:r>
            <a:endParaRPr lang="en-US" sz="1200">
              <a:solidFill>
                <a:srgbClr val="1A4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Policy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Demo-46</a:t>
            </a:r>
            <a:r>
              <a:rPr lang="en-US" sz="3000"/>
              <a:t>: Ingress SSL Policy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SSL Policy Arguments 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85" y="1572901"/>
            <a:ext cx="6801393" cy="3123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5" y="4740841"/>
            <a:ext cx="4069197" cy="2868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8678" y="6701881"/>
            <a:ext cx="68097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>
                <a:solidFill>
                  <a:srgbClr val="0070C0"/>
                </a:solidFill>
              </a:rPr>
              <a:t>Ingress with Identity Aware Proxy</a:t>
            </a:r>
            <a:endParaRPr lang="en-US" sz="37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Google Shape;1440;p41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643169" y="376533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19109" y="213578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5111" y="1418933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  <a:endParaRPr lang="en-US" b="1">
              <a:solidFill>
                <a:srgbClr val="0070C0"/>
              </a:solidFill>
            </a:endParaRP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Identity Aware Proxy - IAP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9743" y="786071"/>
            <a:ext cx="7195457" cy="20900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IAP enables Centralized </a:t>
            </a:r>
            <a:r>
              <a:rPr lang="en-US" sz="2800">
                <a:solidFill>
                  <a:srgbClr val="FFFF00"/>
                </a:solidFill>
              </a:rPr>
              <a:t>Authentication</a:t>
            </a:r>
            <a:r>
              <a:rPr lang="en-US" sz="2800"/>
              <a:t> &amp; </a:t>
            </a:r>
            <a:r>
              <a:rPr lang="en-US" sz="2800">
                <a:solidFill>
                  <a:srgbClr val="FFFF00"/>
                </a:solidFill>
              </a:rPr>
              <a:t>Authorization</a:t>
            </a:r>
            <a:r>
              <a:rPr lang="en-US" sz="2800"/>
              <a:t> for our Applications accessed using </a:t>
            </a:r>
            <a:r>
              <a:rPr lang="en-US" sz="2800">
                <a:solidFill>
                  <a:srgbClr val="FFFF00"/>
                </a:solidFill>
              </a:rPr>
              <a:t>HTTPS</a:t>
            </a:r>
            <a:endParaRPr lang="en-US" sz="280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274423" y="2876128"/>
            <a:ext cx="7195457" cy="209005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 we can </a:t>
            </a:r>
            <a:r>
              <a:rPr lang="en-US" sz="2800">
                <a:solidFill>
                  <a:srgbClr val="FFFF00"/>
                </a:solidFill>
              </a:rPr>
              <a:t>enforce Access Control Policies</a:t>
            </a:r>
            <a:r>
              <a:rPr lang="en-US" sz="2800"/>
              <a:t> to our Applications</a:t>
            </a:r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6030687" y="4925675"/>
            <a:ext cx="8392886" cy="28047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With IAP, we can enable </a:t>
            </a:r>
            <a:r>
              <a:rPr lang="en-US" sz="2800">
                <a:solidFill>
                  <a:srgbClr val="FFFF00"/>
                </a:solidFill>
              </a:rPr>
              <a:t>group based</a:t>
            </a:r>
            <a:r>
              <a:rPr lang="en-US" sz="2800"/>
              <a:t> Application Access. </a:t>
            </a:r>
            <a:endParaRPr lang="en-US" sz="2800"/>
          </a:p>
          <a:p>
            <a:pPr algn="ctr"/>
            <a:r>
              <a:rPr lang="en-US" sz="2800"/>
              <a:t>Example: A specific resource in our application can be given access to </a:t>
            </a:r>
            <a:r>
              <a:rPr lang="en-US" sz="2800">
                <a:solidFill>
                  <a:srgbClr val="FFFF00"/>
                </a:solidFill>
              </a:rPr>
              <a:t>only Employees </a:t>
            </a:r>
            <a:r>
              <a:rPr lang="en-US" sz="2800"/>
              <a:t>and </a:t>
            </a:r>
            <a:r>
              <a:rPr lang="en-US" sz="2800">
                <a:solidFill>
                  <a:srgbClr val="FFFF00"/>
                </a:solidFill>
              </a:rPr>
              <a:t>not for Contractors</a:t>
            </a:r>
            <a:endParaRPr lang="en-US" sz="2800">
              <a:solidFill>
                <a:srgbClr val="FFFF00"/>
              </a:solidFill>
            </a:endParaRPr>
          </a:p>
        </p:txBody>
      </p:sp>
      <p:pic>
        <p:nvPicPr>
          <p:cNvPr id="3" name="Google Shape;1440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232418" y="1492084"/>
            <a:ext cx="1479545" cy="10014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11908358" y="1329129"/>
            <a:ext cx="2198314" cy="197479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84360" y="2534484"/>
            <a:ext cx="1939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Identity-Aware</a:t>
            </a:r>
            <a:endParaRPr lang="en-US" b="1">
              <a:solidFill>
                <a:srgbClr val="0070C0"/>
              </a:solidFill>
            </a:endParaRPr>
          </a:p>
          <a:p>
            <a:pPr algn="ctr"/>
            <a:r>
              <a:rPr lang="en-US" b="1">
                <a:solidFill>
                  <a:srgbClr val="0070C0"/>
                </a:solidFill>
              </a:rPr>
              <a:t>Proxy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4543" y="3305072"/>
            <a:ext cx="6585857" cy="1188851"/>
          </a:xfrm>
        </p:spPr>
        <p:txBody>
          <a:bodyPr>
            <a:normAutofit fontScale="90000"/>
          </a:bodyPr>
          <a:lstStyle/>
          <a:p>
            <a:r>
              <a:rPr lang="en-US"/>
              <a:t>Ingress with Identity Aware Proxy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57" y="165270"/>
            <a:ext cx="7130143" cy="7386144"/>
          </a:xfrm>
          <a:prstGeom prst="rect">
            <a:avLst/>
          </a:prstGeom>
          <a:ln w="25400">
            <a:solidFill>
              <a:srgbClr val="9B072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909510" y="7551414"/>
            <a:ext cx="3720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0070C0"/>
                </a:solidFill>
              </a:rPr>
              <a:t>Reference: https://</a:t>
            </a:r>
            <a:r>
              <a:rPr lang="en-US" sz="1000" err="1">
                <a:solidFill>
                  <a:srgbClr val="0070C0"/>
                </a:solidFill>
              </a:rPr>
              <a:t>cloud.google.com</a:t>
            </a:r>
            <a:r>
              <a:rPr lang="en-US" sz="1000">
                <a:solidFill>
                  <a:srgbClr val="0070C0"/>
                </a:solidFill>
              </a:rPr>
              <a:t>/</a:t>
            </a:r>
            <a:r>
              <a:rPr lang="en-US" sz="1000" err="1">
                <a:solidFill>
                  <a:srgbClr val="0070C0"/>
                </a:solidFill>
              </a:rPr>
              <a:t>iap</a:t>
            </a:r>
            <a:r>
              <a:rPr lang="en-US" sz="1000">
                <a:solidFill>
                  <a:srgbClr val="0070C0"/>
                </a:solidFill>
              </a:rPr>
              <a:t>/docs/concepts-overview</a:t>
            </a:r>
            <a:endParaRPr lang="en-US" sz="10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754167"/>
            <a:ext cx="12160789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69431"/>
            <a:ext cx="6460895" cy="533014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3571" y="18373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4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2157889"/>
            <a:ext cx="2851926" cy="481820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1599" y="216341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60746" y="2142286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607284" y="2465111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471192"/>
            <a:ext cx="2460564" cy="434095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50091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19332" y="250064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93430" y="245459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29653" y="247238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  <a:endParaRPr lang="en-US" sz="1600" b="1">
              <a:solidFill>
                <a:srgbClr val="138CC4"/>
              </a:solidFill>
            </a:endParaRPr>
          </a:p>
        </p:txBody>
      </p:sp>
      <p:cxnSp>
        <p:nvCxnSpPr>
          <p:cNvPr id="96" name="Elbow Connector 95"/>
          <p:cNvCxnSpPr>
            <a:endCxn id="62" idx="0"/>
          </p:cNvCxnSpPr>
          <p:nvPr/>
        </p:nvCxnSpPr>
        <p:spPr>
          <a:xfrm rot="10800000" flipV="1">
            <a:off x="4072156" y="689147"/>
            <a:ext cx="9431038" cy="11669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Basics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3"/>
            <a:endCxn id="39" idx="1"/>
          </p:cNvCxnSpPr>
          <p:nvPr/>
        </p:nvCxnSpPr>
        <p:spPr>
          <a:xfrm flipV="1">
            <a:off x="5662255" y="3667496"/>
            <a:ext cx="1507802" cy="15455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56" y="473084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4" y="558079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5595981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671606" y="635322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7194210" y="4565063"/>
            <a:ext cx="4779905" cy="208694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83" y="3161521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7170057" y="3083232"/>
            <a:ext cx="4804058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551000" y="3959152"/>
            <a:ext cx="1875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 Service</a:t>
            </a:r>
            <a:endParaRPr lang="en-US" sz="140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05" y="47423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45" y="474032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94" y="475182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>
            <a:stCxn id="41" idx="2"/>
            <a:endCxn id="22" idx="0"/>
          </p:cNvCxnSpPr>
          <p:nvPr/>
        </p:nvCxnSpPr>
        <p:spPr>
          <a:xfrm flipH="1">
            <a:off x="7650941" y="4266929"/>
            <a:ext cx="1837816" cy="4754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0"/>
          </p:cNvCxnSpPr>
          <p:nvPr/>
        </p:nvCxnSpPr>
        <p:spPr>
          <a:xfrm flipH="1">
            <a:off x="8482992" y="4292268"/>
            <a:ext cx="1012597" cy="438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3" idx="0"/>
          </p:cNvCxnSpPr>
          <p:nvPr/>
        </p:nvCxnSpPr>
        <p:spPr>
          <a:xfrm>
            <a:off x="9454814" y="4266929"/>
            <a:ext cx="1013416" cy="4848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2"/>
            <a:endCxn id="30" idx="0"/>
          </p:cNvCxnSpPr>
          <p:nvPr/>
        </p:nvCxnSpPr>
        <p:spPr>
          <a:xfrm>
            <a:off x="9488757" y="4266929"/>
            <a:ext cx="1811524" cy="47339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214420" y="361345"/>
            <a:ext cx="15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http://&lt;LB-IP&gt;</a:t>
            </a:r>
            <a:endParaRPr lang="en-US" sz="1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8167" y="257807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8165" y="257807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Identity</a:t>
            </a:r>
            <a:endParaRPr lang="en-US" sz="3000"/>
          </a:p>
          <a:p>
            <a:r>
              <a:rPr lang="en-US" sz="3000"/>
              <a:t>Aware</a:t>
            </a:r>
            <a:endParaRPr lang="en-US" sz="3000"/>
          </a:p>
          <a:p>
            <a:r>
              <a:rPr lang="en-US" sz="3000"/>
              <a:t>Proxy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274862"/>
            <a:ext cx="5274426" cy="28247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6104" y="4243726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87" idx="1"/>
            <a:endCxn id="42" idx="1"/>
          </p:cNvCxnSpPr>
          <p:nvPr/>
        </p:nvCxnSpPr>
        <p:spPr>
          <a:xfrm rot="10800000" flipV="1">
            <a:off x="1276384" y="3846950"/>
            <a:ext cx="1600964" cy="1355619"/>
          </a:xfrm>
          <a:prstGeom prst="bentConnector3">
            <a:avLst>
              <a:gd name="adj1" fmla="val 11427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53378" y="49804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49860" y="4409434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544228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640857"/>
            <a:ext cx="427921" cy="561713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5730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31439" cy="93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42329" y="3471950"/>
            <a:ext cx="712150" cy="116890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45847" y="47602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775651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354" y="168663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8790" y="1759552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78449" y="2395599"/>
            <a:ext cx="9187" cy="182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636" y="1119285"/>
            <a:ext cx="8977" cy="5673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  <a:endParaRPr lang="en-US" sz="2000"/>
          </a:p>
        </p:txBody>
      </p:sp>
      <p:sp>
        <p:nvSpPr>
          <p:cNvPr id="65" name="Rounded Rectangle 64"/>
          <p:cNvSpPr/>
          <p:nvPr/>
        </p:nvSpPr>
        <p:spPr>
          <a:xfrm>
            <a:off x="4271526" y="6390963"/>
            <a:ext cx="1730643" cy="504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BackendConfig</a:t>
            </a:r>
            <a:endParaRPr lang="en-US" sz="1800"/>
          </a:p>
          <a:p>
            <a:pPr algn="ctr"/>
            <a:r>
              <a:rPr lang="en-US" sz="1800"/>
              <a:t>GCP IAP</a:t>
            </a:r>
            <a:endParaRPr lang="en-US" sz="1800"/>
          </a:p>
        </p:txBody>
      </p:sp>
      <p:sp>
        <p:nvSpPr>
          <p:cNvPr id="81" name="Google Shape;540;p32"/>
          <p:cNvSpPr/>
          <p:nvPr/>
        </p:nvSpPr>
        <p:spPr>
          <a:xfrm>
            <a:off x="2824086" y="349217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1440;p41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877348" y="3614598"/>
            <a:ext cx="766138" cy="46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/>
          <p:cNvCxnSpPr>
            <a:stCxn id="62" idx="2"/>
            <a:endCxn id="81" idx="0"/>
          </p:cNvCxnSpPr>
          <p:nvPr/>
        </p:nvCxnSpPr>
        <p:spPr>
          <a:xfrm flipH="1">
            <a:off x="4054368" y="3287042"/>
            <a:ext cx="24081" cy="2051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Line Callout 2 113"/>
          <p:cNvSpPr/>
          <p:nvPr/>
        </p:nvSpPr>
        <p:spPr>
          <a:xfrm>
            <a:off x="6073814" y="1226028"/>
            <a:ext cx="4631147" cy="372379"/>
          </a:xfrm>
          <a:prstGeom prst="borderCallout2">
            <a:avLst>
              <a:gd name="adj1" fmla="val 50906"/>
              <a:gd name="adj2" fmla="val 238"/>
              <a:gd name="adj3" fmla="val 301561"/>
              <a:gd name="adj4" fmla="val -3952"/>
              <a:gd name="adj5" fmla="val 724429"/>
              <a:gd name="adj6" fmla="val -19597"/>
            </a:avLst>
          </a:prstGeom>
          <a:solidFill>
            <a:srgbClr val="389954"/>
          </a:solidFill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Authenticate &amp; Authorize using IAP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1" grpId="0" animBg="1"/>
      <p:bldP spid="11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817" y="1714811"/>
            <a:ext cx="7153383" cy="498504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767264" y="1714811"/>
            <a:ext cx="6328881" cy="18868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Point-1: </a:t>
            </a:r>
            <a:r>
              <a:rPr lang="en-US" sz="3000" err="1">
                <a:solidFill>
                  <a:srgbClr val="FFFF00"/>
                </a:solidFill>
              </a:rPr>
              <a:t>FrontendConfig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Ingress Service</a:t>
            </a:r>
            <a:r>
              <a:rPr lang="en-US" sz="3000"/>
              <a:t> YAML manifest</a:t>
            </a:r>
            <a:endParaRPr lang="en-US" sz="3000"/>
          </a:p>
        </p:txBody>
      </p:sp>
      <p:sp>
        <p:nvSpPr>
          <p:cNvPr id="7" name="Rounded Rectangle 6"/>
          <p:cNvSpPr/>
          <p:nvPr/>
        </p:nvSpPr>
        <p:spPr>
          <a:xfrm>
            <a:off x="7767264" y="4812996"/>
            <a:ext cx="6328881" cy="188686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Key Point-2: </a:t>
            </a:r>
            <a:r>
              <a:rPr lang="en-US" sz="3000">
                <a:solidFill>
                  <a:srgbClr val="FFFF00"/>
                </a:solidFill>
              </a:rPr>
              <a:t>BackendConfig</a:t>
            </a:r>
            <a:r>
              <a:rPr lang="en-US" sz="3000"/>
              <a:t> will be referenced in </a:t>
            </a:r>
            <a:r>
              <a:rPr lang="en-US" sz="3000">
                <a:solidFill>
                  <a:srgbClr val="FFFF00"/>
                </a:solidFill>
              </a:rPr>
              <a:t>Kubernetes Service (NodePort)</a:t>
            </a:r>
            <a:r>
              <a:rPr lang="en-US" sz="3000"/>
              <a:t> YAML manifest (App1, App2 and App3)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App1 Node Port Service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1892" y="7303060"/>
            <a:ext cx="10902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Important Note: Same Annotation will also be updated in App2 and App3 NodePort Services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100" y="1132831"/>
            <a:ext cx="11558426" cy="617022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301411" y="3997050"/>
            <a:ext cx="10921429" cy="441789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Demo-47</a:t>
            </a:r>
            <a:r>
              <a:rPr lang="en-US" sz="3000"/>
              <a:t>: Ingress with Identity-Aware Proxy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 to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Name based Virtual Host Routing HOST Rules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6278" y="571262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076737" y="573279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ManagedCertificate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278" y="662752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66476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6" y="1755975"/>
            <a:ext cx="6769292" cy="353710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3545" y="6647698"/>
            <a:ext cx="885773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24005" y="6667868"/>
            <a:ext cx="5329660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Kubernetes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Unauthorized Access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734" y="1111001"/>
            <a:ext cx="5516957" cy="62597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76204" y="6762334"/>
            <a:ext cx="6887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Self-Signed SSL Certificates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03952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Self</a:t>
            </a:r>
            <a:endParaRPr lang="en-US" sz="3000"/>
          </a:p>
          <a:p>
            <a:r>
              <a:rPr lang="en-US" sz="3000"/>
              <a:t>Signed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Certs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Self-Signed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Demo-48</a:t>
            </a:r>
            <a:r>
              <a:rPr lang="en-US" sz="3000"/>
              <a:t>: Ingress with Self-Signed SSL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>
                <a:solidFill>
                  <a:srgbClr val="FFFF00"/>
                </a:solidFill>
              </a:rPr>
              <a:t>Self Signed SSL - TLS Argument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30" y="1898604"/>
            <a:ext cx="6356733" cy="2591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5" y="5589063"/>
            <a:ext cx="6447416" cy="1880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0311" y="6762334"/>
            <a:ext cx="687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Pre-shared SSL Certificates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72816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Pre-shared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Certs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Pre-shared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  <a:endParaRPr lang="en-US" b="1"/>
          </a:p>
        </p:txBody>
      </p:sp>
      <p:sp>
        <p:nvSpPr>
          <p:cNvPr id="30" name="Rounded Rectangle 29"/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/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3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3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  <a:endParaRPr lang="en-US" sz="4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  <a:endParaRPr lang="en-US" sz="3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  <a:endParaRPr lang="en-US" sz="3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  <a:endParaRPr lang="en-US" sz="3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Context Path Based Routing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  <a:endParaRPr lang="en-US" sz="1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476921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Demo-49</a:t>
            </a:r>
            <a:r>
              <a:rPr lang="en-US" sz="3000"/>
              <a:t>: Ingress with Pre-shared SSL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Ingress </a:t>
            </a:r>
            <a:r>
              <a:rPr lang="en-US" err="1">
                <a:solidFill>
                  <a:srgbClr val="FFFF00"/>
                </a:solidFill>
              </a:rPr>
              <a:t>Preshared</a:t>
            </a:r>
            <a:r>
              <a:rPr lang="en-US">
                <a:solidFill>
                  <a:srgbClr val="FFFF00"/>
                </a:solidFill>
              </a:rPr>
              <a:t> SSL Certs - TLS Argument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278" y="5764242"/>
            <a:ext cx="1056469" cy="77118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076737" y="5784412"/>
            <a:ext cx="6356733" cy="7711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Custom Resource </a:t>
            </a:r>
            <a:r>
              <a:rPr lang="en-US" err="1">
                <a:solidFill>
                  <a:srgbClr val="FFFF00"/>
                </a:solidFill>
              </a:rPr>
              <a:t>FrontendConfig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556" y="6836199"/>
            <a:ext cx="13752846" cy="8542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5" y="1629908"/>
            <a:ext cx="5281331" cy="5066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1457" y="6762334"/>
            <a:ext cx="4157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Cloud CDN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6" name="Google Shape;253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466208" y="195710"/>
            <a:ext cx="1057771" cy="95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288922" y="140025"/>
            <a:ext cx="1412344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0833" y="1164295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CDN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 CDN ?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6850" y="2609636"/>
            <a:ext cx="6904234" cy="45760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Cloud CDN (Content Delivery Network) uses Google's global edge network to serve </a:t>
            </a:r>
            <a:r>
              <a:rPr lang="en-US" sz="3500">
                <a:solidFill>
                  <a:srgbClr val="FFFF00"/>
                </a:solidFill>
              </a:rPr>
              <a:t>content closer to users</a:t>
            </a:r>
            <a:r>
              <a:rPr lang="en-US" sz="3500"/>
              <a:t>, which accelerates our  websites and applications.</a:t>
            </a:r>
            <a:endParaRPr lang="en-US" sz="3500"/>
          </a:p>
        </p:txBody>
      </p:sp>
      <p:sp>
        <p:nvSpPr>
          <p:cNvPr id="7" name="Rounded Rectangle 6"/>
          <p:cNvSpPr/>
          <p:nvPr/>
        </p:nvSpPr>
        <p:spPr>
          <a:xfrm>
            <a:off x="7962474" y="1767156"/>
            <a:ext cx="6154732" cy="8424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CDN can pull content from</a:t>
            </a:r>
            <a:endParaRPr lang="en-US" sz="3000"/>
          </a:p>
        </p:txBody>
      </p:sp>
      <p:sp>
        <p:nvSpPr>
          <p:cNvPr id="8" name="Oval 7"/>
          <p:cNvSpPr/>
          <p:nvPr/>
        </p:nvSpPr>
        <p:spPr>
          <a:xfrm>
            <a:off x="8054428" y="3137698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Compute Engine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8054427" y="4594916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Cloud Storage</a:t>
            </a:r>
            <a:endParaRPr lang="en-US" sz="3000"/>
          </a:p>
        </p:txBody>
      </p:sp>
      <p:sp>
        <p:nvSpPr>
          <p:cNvPr id="10" name="Oval 9"/>
          <p:cNvSpPr/>
          <p:nvPr/>
        </p:nvSpPr>
        <p:spPr>
          <a:xfrm>
            <a:off x="8054426" y="6052134"/>
            <a:ext cx="5734007" cy="12226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Google Kubernetes Engine </a:t>
            </a:r>
            <a:endParaRPr lang="en-US" sz="300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66333" y="381917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66331" y="3819173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85636" y="629565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br>
              <a:rPr lang="en-US" sz="3000"/>
            </a:br>
            <a:r>
              <a:rPr lang="en-US" sz="3000"/>
              <a:t>Cloud CDN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5" y="4173654"/>
            <a:ext cx="1589947" cy="1028915"/>
          </a:xfrm>
          <a:prstGeom prst="bentConnector3">
            <a:avLst>
              <a:gd name="adj1" fmla="val 11437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66333" y="272103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007769" y="279394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96615" y="3429996"/>
            <a:ext cx="0" cy="3891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479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80" y="6681257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Cloud CDN</a:t>
            </a:r>
            <a:endParaRPr lang="en-US" sz="2000"/>
          </a:p>
        </p:txBody>
      </p:sp>
      <p:sp>
        <p:nvSpPr>
          <p:cNvPr id="33" name="Google Shape;540;p32"/>
          <p:cNvSpPr/>
          <p:nvPr/>
        </p:nvSpPr>
        <p:spPr>
          <a:xfrm>
            <a:off x="2852556" y="171486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253;p16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861022" y="1718946"/>
            <a:ext cx="686162" cy="6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Arrow Connector 58"/>
          <p:cNvCxnSpPr>
            <a:stCxn id="79" idx="2"/>
            <a:endCxn id="33" idx="0"/>
          </p:cNvCxnSpPr>
          <p:nvPr/>
        </p:nvCxnSpPr>
        <p:spPr>
          <a:xfrm flipH="1">
            <a:off x="4082838" y="1119285"/>
            <a:ext cx="13775" cy="59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2"/>
            <a:endCxn id="43" idx="0"/>
          </p:cNvCxnSpPr>
          <p:nvPr/>
        </p:nvCxnSpPr>
        <p:spPr>
          <a:xfrm>
            <a:off x="4082838" y="2423832"/>
            <a:ext cx="13777" cy="297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2" grpId="0" animBg="1"/>
      <p:bldP spid="25" grpId="0" animBg="1"/>
      <p:bldP spid="33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Resource: BackendConfig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05" y="1315093"/>
            <a:ext cx="4741919" cy="616449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61753" y="1679826"/>
            <a:ext cx="7715892" cy="54350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Enable </a:t>
            </a:r>
            <a:r>
              <a:rPr lang="en-US" sz="6000">
                <a:solidFill>
                  <a:srgbClr val="FFFF00"/>
                </a:solidFill>
              </a:rPr>
              <a:t>Cloud CDN</a:t>
            </a:r>
            <a:r>
              <a:rPr lang="en-US" sz="6000"/>
              <a:t> using Custom Resource </a:t>
            </a:r>
            <a:r>
              <a:rPr lang="en-US" sz="6000">
                <a:solidFill>
                  <a:srgbClr val="FFFF00"/>
                </a:solidFill>
              </a:rPr>
              <a:t>BackendConfig</a:t>
            </a:r>
            <a:endParaRPr lang="en-US" sz="6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Demo-50</a:t>
            </a:r>
            <a:r>
              <a:rPr lang="en-US" sz="3000"/>
              <a:t>: Ingress with Cloud CDN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Cloud CDN </a:t>
            </a:r>
            <a:r>
              <a:rPr lang="en-US">
                <a:solidFill>
                  <a:schemeClr val="bg1"/>
                </a:solidFill>
              </a:rPr>
              <a:t>related arguments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77" y="2147729"/>
            <a:ext cx="6202061" cy="2881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8864" y="6762334"/>
            <a:ext cx="510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Client IP Affinity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Client IP</a:t>
            </a:r>
            <a:endParaRPr lang="en-US" sz="3000"/>
          </a:p>
          <a:p>
            <a:r>
              <a:rPr lang="en-US" sz="3000"/>
              <a:t>Affinity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04" y="420685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60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http://ingress-with-</a:t>
            </a:r>
            <a:r>
              <a:rPr lang="en-US" sz="1800" err="1">
                <a:solidFill>
                  <a:srgbClr val="0070C0"/>
                </a:solidFill>
              </a:rPr>
              <a:t>clientip</a:t>
            </a:r>
            <a:r>
              <a:rPr lang="en-US" sz="1800">
                <a:solidFill>
                  <a:srgbClr val="0070C0"/>
                </a:solidFill>
              </a:rPr>
              <a:t>-</a:t>
            </a:r>
            <a:r>
              <a:rPr lang="en-US" sz="1800" err="1">
                <a:solidFill>
                  <a:srgbClr val="0070C0"/>
                </a:solidFill>
              </a:rPr>
              <a:t>affinity.kalyanreddydaida.com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ClientIP</a:t>
            </a:r>
            <a:r>
              <a:rPr lang="en-US" sz="2000"/>
              <a:t> Affinity</a:t>
            </a:r>
            <a:endParaRPr lang="en-US" sz="2000"/>
          </a:p>
        </p:txBody>
      </p:sp>
      <p:cxnSp>
        <p:nvCxnSpPr>
          <p:cNvPr id="59" name="Straight Arrow Connector 58"/>
          <p:cNvCxnSpPr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75" y="428686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2" y="440183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 - Client IP Affinity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940" y="1239094"/>
            <a:ext cx="5931243" cy="632354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Demo-51</a:t>
            </a:r>
            <a:r>
              <a:rPr lang="en-US" sz="3000"/>
              <a:t>: Ingress with Client IP Affinity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Client IP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3" y="1969059"/>
            <a:ext cx="6520123" cy="519786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56054" y="4263081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- Custom Health Checks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072156" y="1184847"/>
            <a:ext cx="9431038" cy="67126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4070" y="871236"/>
            <a:ext cx="257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3438" y="891156"/>
            <a:ext cx="2503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34920" y="878729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http://&lt;LB-IP&gt;/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0648" y="2836624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4195" y="4159359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40808" y="5442051"/>
            <a:ext cx="176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Custom Health Check</a:t>
            </a:r>
            <a:endParaRPr lang="en-US" sz="1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3556000" y="6503184"/>
            <a:ext cx="798035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8802" y="6762334"/>
            <a:ext cx="4862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Cookie Affinity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Cookie</a:t>
            </a:r>
            <a:endParaRPr lang="en-US" sz="3000"/>
          </a:p>
          <a:p>
            <a:r>
              <a:rPr lang="en-US" sz="3000"/>
              <a:t>Affinity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http://ingress-with-cookie-</a:t>
            </a:r>
            <a:r>
              <a:rPr lang="en-US" sz="1800" err="1">
                <a:solidFill>
                  <a:srgbClr val="F5748B"/>
                </a:solidFill>
              </a:rPr>
              <a:t>affinity.kalyanreddydaida.com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Cookie Affinity</a:t>
            </a:r>
            <a:endParaRPr lang="en-US" sz="2000"/>
          </a:p>
        </p:txBody>
      </p:sp>
      <p:cxnSp>
        <p:nvCxnSpPr>
          <p:cNvPr id="59" name="Straight Arrow Connector 58"/>
          <p:cNvCxnSpPr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/>
              <a:t>BackendConfig - Cookie Affinity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914" y="847616"/>
            <a:ext cx="9440562" cy="68068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Demo-52</a:t>
            </a:r>
            <a:r>
              <a:rPr lang="en-US" sz="3000"/>
              <a:t>: Ingress with Cookie Affinity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Generated Cookie Affinity  </a:t>
            </a:r>
            <a:r>
              <a:rPr lang="en-US">
                <a:solidFill>
                  <a:schemeClr val="bg1"/>
                </a:solidFill>
              </a:rPr>
              <a:t>related arguments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1969059"/>
            <a:ext cx="6374202" cy="537085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80767" y="4377085"/>
            <a:ext cx="3855308" cy="554801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96728" y="6489922"/>
            <a:ext cx="8238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</a:t>
            </a:r>
            <a:endParaRPr lang="en-US" sz="3200" b="1">
              <a:solidFill>
                <a:srgbClr val="0070C0"/>
              </a:solidFill>
            </a:endParaRPr>
          </a:p>
          <a:p>
            <a:pPr algn="ctr"/>
            <a:r>
              <a:rPr lang="en-US" sz="3200" b="1">
                <a:solidFill>
                  <a:srgbClr val="0070C0"/>
                </a:solidFill>
              </a:rPr>
              <a:t>Custom Health Checks with BackendConfig CRD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Ingress - Health Checks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4778" y="1722387"/>
            <a:ext cx="4176584" cy="14210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BackendConfig CRD</a:t>
            </a:r>
            <a:endParaRPr lang="en-US" sz="3000"/>
          </a:p>
        </p:txBody>
      </p:sp>
      <p:sp>
        <p:nvSpPr>
          <p:cNvPr id="6" name="Rounded Rectangle 5"/>
          <p:cNvSpPr/>
          <p:nvPr/>
        </p:nvSpPr>
        <p:spPr>
          <a:xfrm>
            <a:off x="5041555" y="3663778"/>
            <a:ext cx="4176584" cy="14210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Pod Template with a Container with Readiness Probe</a:t>
            </a:r>
            <a:endParaRPr lang="en-US" sz="3000"/>
          </a:p>
        </p:txBody>
      </p:sp>
      <p:sp>
        <p:nvSpPr>
          <p:cNvPr id="7" name="Rounded Rectangle 6"/>
          <p:cNvSpPr/>
          <p:nvPr/>
        </p:nvSpPr>
        <p:spPr>
          <a:xfrm>
            <a:off x="10223156" y="5960074"/>
            <a:ext cx="4176584" cy="14210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Values</a:t>
            </a:r>
            <a:endParaRPr lang="en-US" sz="3000"/>
          </a:p>
        </p:txBody>
      </p:sp>
      <p:sp>
        <p:nvSpPr>
          <p:cNvPr id="8" name="Oval 7"/>
          <p:cNvSpPr/>
          <p:nvPr/>
        </p:nvSpPr>
        <p:spPr>
          <a:xfrm>
            <a:off x="1642047" y="890706"/>
            <a:ext cx="1359243" cy="6967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  <a:endParaRPr lang="en-US" sz="3000"/>
          </a:p>
        </p:txBody>
      </p:sp>
      <p:sp>
        <p:nvSpPr>
          <p:cNvPr id="9" name="Oval 8"/>
          <p:cNvSpPr/>
          <p:nvPr/>
        </p:nvSpPr>
        <p:spPr>
          <a:xfrm>
            <a:off x="6539441" y="2902808"/>
            <a:ext cx="1359243" cy="6967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  <a:endParaRPr lang="en-US" sz="3000"/>
          </a:p>
        </p:txBody>
      </p:sp>
      <p:sp>
        <p:nvSpPr>
          <p:cNvPr id="10" name="Oval 9"/>
          <p:cNvSpPr/>
          <p:nvPr/>
        </p:nvSpPr>
        <p:spPr>
          <a:xfrm>
            <a:off x="11631826" y="5084805"/>
            <a:ext cx="1359243" cy="6967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382" y="37886"/>
            <a:ext cx="5715332" cy="1188851"/>
          </a:xfrm>
        </p:spPr>
        <p:txBody>
          <a:bodyPr>
            <a:noAutofit/>
          </a:bodyPr>
          <a:lstStyle/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BackendConfig CRD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585" y="1239094"/>
            <a:ext cx="4507954" cy="6420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14" y="1606307"/>
            <a:ext cx="8680622" cy="6052974"/>
          </a:xfrm>
          <a:prstGeom prst="rect">
            <a:avLst/>
          </a:prstGeom>
        </p:spPr>
      </p:pic>
      <p:sp>
        <p:nvSpPr>
          <p:cNvPr id="7" name="Title 3"/>
          <p:cNvSpPr txBox="1"/>
          <p:nvPr/>
        </p:nvSpPr>
        <p:spPr>
          <a:xfrm>
            <a:off x="5453552" y="55492"/>
            <a:ext cx="86806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Health Check </a:t>
            </a:r>
            <a:br>
              <a:rPr lang="en-US" sz="4000"/>
            </a:br>
            <a:r>
              <a:rPr lang="en-US" sz="4000"/>
              <a:t>Pod Template Container Readiness Probe</a:t>
            </a:r>
            <a:endParaRPr lang="en-US" sz="4000"/>
          </a:p>
        </p:txBody>
      </p:sp>
      <p:cxnSp>
        <p:nvCxnSpPr>
          <p:cNvPr id="9" name="Straight Connector 8"/>
          <p:cNvCxnSpPr/>
          <p:nvPr/>
        </p:nvCxnSpPr>
        <p:spPr>
          <a:xfrm>
            <a:off x="5115697" y="172995"/>
            <a:ext cx="0" cy="748628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 Check - Default Values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279" y="1052803"/>
            <a:ext cx="8955560" cy="630938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266170" y="7483673"/>
            <a:ext cx="71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1A40C0"/>
                </a:solidFill>
              </a:rPr>
              <a:t>Reference: https://</a:t>
            </a:r>
            <a:r>
              <a:rPr lang="en-US" sz="1400" err="1">
                <a:solidFill>
                  <a:srgbClr val="1A40C0"/>
                </a:solidFill>
              </a:rPr>
              <a:t>cloud.google.com</a:t>
            </a:r>
            <a:r>
              <a:rPr lang="en-US" sz="1400">
                <a:solidFill>
                  <a:srgbClr val="1A40C0"/>
                </a:solidFill>
              </a:rPr>
              <a:t>/</a:t>
            </a:r>
            <a:r>
              <a:rPr lang="en-US" sz="1400" err="1">
                <a:solidFill>
                  <a:srgbClr val="1A40C0"/>
                </a:solidFill>
              </a:rPr>
              <a:t>kubernetes</a:t>
            </a:r>
            <a:r>
              <a:rPr lang="en-US" sz="1400">
                <a:solidFill>
                  <a:srgbClr val="1A40C0"/>
                </a:solidFill>
              </a:rPr>
              <a:t>-engine/docs/concepts/</a:t>
            </a:r>
            <a:r>
              <a:rPr lang="en-US" sz="1400" err="1">
                <a:solidFill>
                  <a:srgbClr val="1A40C0"/>
                </a:solidFill>
              </a:rPr>
              <a:t>ingress#health_checks</a:t>
            </a:r>
            <a:endParaRPr lang="en-US" sz="1400">
              <a:solidFill>
                <a:srgbClr val="1A40C0"/>
              </a:solidFill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Custom</a:t>
            </a:r>
            <a:endParaRPr lang="en-US" sz="3000"/>
          </a:p>
          <a:p>
            <a:r>
              <a:rPr lang="en-US" sz="3000"/>
              <a:t>Health</a:t>
            </a:r>
            <a:endParaRPr lang="en-US" sz="3000"/>
          </a:p>
          <a:p>
            <a:r>
              <a:rPr lang="en-US" sz="3000"/>
              <a:t>Checks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43" idx="0"/>
          </p:cNvCxnSpPr>
          <p:nvPr/>
        </p:nvCxnSpPr>
        <p:spPr>
          <a:xfrm rot="10800000" flipV="1">
            <a:off x="4083986" y="1184846"/>
            <a:ext cx="9419209" cy="87208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92193" y="802266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http://&lt;</a:t>
            </a:r>
            <a:r>
              <a:rPr lang="en-US" sz="1800" err="1">
                <a:solidFill>
                  <a:srgbClr val="F5748B"/>
                </a:solidFill>
              </a:rPr>
              <a:t>loadbalancer-ip</a:t>
            </a:r>
            <a:r>
              <a:rPr lang="en-US" sz="1800">
                <a:solidFill>
                  <a:srgbClr val="F5748B"/>
                </a:solidFill>
              </a:rPr>
              <a:t>&gt;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Health Check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Kubernetes </a:t>
            </a:r>
            <a:r>
              <a:rPr lang="en-US">
                <a:solidFill>
                  <a:srgbClr val="FFFF00"/>
                </a:solidFill>
              </a:rPr>
              <a:t>NodePort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Add  </a:t>
            </a:r>
            <a:r>
              <a:rPr lang="en-US">
                <a:solidFill>
                  <a:srgbClr val="FFFF00"/>
                </a:solidFill>
              </a:rPr>
              <a:t>BackendConfig</a:t>
            </a:r>
            <a:r>
              <a:rPr lang="en-US">
                <a:solidFill>
                  <a:schemeClr val="bg1"/>
                </a:solidFill>
              </a:rPr>
              <a:t> Annotation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636325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464242"/>
            <a:ext cx="6114424" cy="150481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Demo-53</a:t>
            </a:r>
            <a:r>
              <a:rPr lang="en-US" sz="3000"/>
              <a:t>: Ingress with Custom Health Checks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Simple Kubernetes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Resource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38916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39118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</a:t>
            </a:r>
            <a:r>
              <a:rPr lang="en-US">
                <a:solidFill>
                  <a:schemeClr val="bg1"/>
                </a:solidFill>
              </a:rPr>
              <a:t>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48178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48380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Custom Resource: BackendConfig</a:t>
            </a:r>
            <a:endParaRPr lang="en-US">
              <a:solidFill>
                <a:srgbClr val="FFFF00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Update</a:t>
            </a:r>
            <a:r>
              <a:rPr lang="en-US">
                <a:solidFill>
                  <a:srgbClr val="FFFF00"/>
                </a:solidFill>
              </a:rPr>
              <a:t> Health Check </a:t>
            </a:r>
            <a:r>
              <a:rPr lang="en-US">
                <a:solidFill>
                  <a:schemeClr val="bg1"/>
                </a:solidFill>
              </a:rPr>
              <a:t>related arguments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30" y="2335032"/>
            <a:ext cx="6143134" cy="24828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56054" y="4379732"/>
            <a:ext cx="3855308" cy="438150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49324" y="680606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External IP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455800" y="-2586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http://demo1.kalyanreddydaida.com/app1/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8485260" y="381494"/>
            <a:ext cx="416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http://demo1.kalyanreddydaida.com/app2/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72447" y="693858"/>
            <a:ext cx="294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http://demo1.kalyanreddydaida.com/</a:t>
            </a:r>
            <a:endParaRPr lang="en-US" sz="1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19805" y="5891288"/>
            <a:ext cx="1915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Ingress Service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4867" y="6769900"/>
            <a:ext cx="551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- Internal Load Balancer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89" y="4851354"/>
            <a:ext cx="1208606" cy="1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 </a:t>
            </a:r>
            <a:r>
              <a:rPr lang="en-US" sz="1400" b="1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(Internal LB)</a:t>
            </a:r>
            <a:endParaRPr sz="1400" b="1" i="0" u="none" strike="noStrike" cap="non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Internal Load Balancer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28" idx="3"/>
          </p:cNvCxnSpPr>
          <p:nvPr/>
        </p:nvCxnSpPr>
        <p:spPr>
          <a:xfrm rot="10800000" flipV="1">
            <a:off x="9331210" y="1184847"/>
            <a:ext cx="4171984" cy="1319224"/>
          </a:xfrm>
          <a:prstGeom prst="bentConnector3">
            <a:avLst>
              <a:gd name="adj1" fmla="val 1069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1192" y="1194489"/>
            <a:ext cx="28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curl 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5946" y="1186911"/>
            <a:ext cx="283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curl 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0085" y="1224711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curl http://&lt;LB-IP&gt;/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66" y="2192273"/>
            <a:ext cx="619935" cy="6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8199185" y="2178924"/>
            <a:ext cx="1132025" cy="65029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820935" y="229164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Curl</a:t>
            </a:r>
            <a:endParaRPr lang="en-US" sz="1200"/>
          </a:p>
          <a:p>
            <a:r>
              <a:rPr lang="en-US" sz="1200"/>
              <a:t>Pod</a:t>
            </a:r>
            <a:endParaRPr lang="en-US" sz="1200"/>
          </a:p>
        </p:txBody>
      </p:sp>
      <p:cxnSp>
        <p:nvCxnSpPr>
          <p:cNvPr id="65" name="Elbow Connector 64"/>
          <p:cNvCxnSpPr>
            <a:stCxn id="28" idx="0"/>
            <a:endCxn id="62" idx="0"/>
          </p:cNvCxnSpPr>
          <p:nvPr/>
        </p:nvCxnSpPr>
        <p:spPr>
          <a:xfrm rot="16200000" flipV="1">
            <a:off x="6257271" y="-329003"/>
            <a:ext cx="322813" cy="4693042"/>
          </a:xfrm>
          <a:prstGeom prst="bentConnector3">
            <a:avLst>
              <a:gd name="adj1" fmla="val 2196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5" grpId="0"/>
      <p:bldP spid="20" grpId="0"/>
      <p:bldP spid="22" grpId="0"/>
      <p:bldP spid="28" grpId="0" animBg="1"/>
      <p:bldP spid="33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318770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32078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App2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870243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07437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Demo-54</a:t>
            </a:r>
            <a:r>
              <a:rPr lang="en-US" sz="3000"/>
              <a:t>: Ingress Internal Load Balancer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28955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30972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App1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16278" y="411480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P1-3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6737" y="4134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Nginx App3 </a:t>
            </a:r>
            <a:r>
              <a:rPr lang="en-US">
                <a:solidFill>
                  <a:srgbClr val="FFFF00"/>
                </a:solidFill>
              </a:rPr>
              <a:t>Deployment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>
                <a:solidFill>
                  <a:srgbClr val="FFFF00"/>
                </a:solidFill>
              </a:rPr>
              <a:t>Node Port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16278" y="5040990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P1-4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76737" y="506116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Create Ingress Context Path based Routing YAML Manifest </a:t>
            </a:r>
            <a:r>
              <a:rPr lang="en-US">
                <a:solidFill>
                  <a:srgbClr val="389954"/>
                </a:solidFill>
              </a:rPr>
              <a:t> with GCE Internal LB</a:t>
            </a:r>
            <a:endParaRPr lang="en-US">
              <a:solidFill>
                <a:srgbClr val="38995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01" y="2289557"/>
            <a:ext cx="6673151" cy="3005924"/>
          </a:xfrm>
          <a:prstGeom prst="rect">
            <a:avLst/>
          </a:prstGeom>
          <a:solidFill>
            <a:srgbClr val="389954"/>
          </a:solidFill>
        </p:spPr>
      </p:pic>
      <p:sp>
        <p:nvSpPr>
          <p:cNvPr id="10" name="Oval 9"/>
          <p:cNvSpPr/>
          <p:nvPr/>
        </p:nvSpPr>
        <p:spPr>
          <a:xfrm>
            <a:off x="129585" y="6610769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P2-1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290044" y="663093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Curl Pod from which we can access the </a:t>
            </a:r>
            <a:r>
              <a:rPr lang="en-US">
                <a:solidFill>
                  <a:srgbClr val="FFFF00"/>
                </a:solidFill>
              </a:rPr>
              <a:t>Internal Load Balancer Endpoint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8085" y="4520560"/>
            <a:ext cx="2990723" cy="701175"/>
          </a:xfrm>
          <a:prstGeom prst="roundRect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" grpId="0" animBg="1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Ingress Service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43840" y="4832532"/>
            <a:ext cx="11073281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  <a:endParaRPr lang="en-US" sz="3000" b="1"/>
          </a:p>
        </p:txBody>
      </p:sp>
      <p:sp>
        <p:nvSpPr>
          <p:cNvPr id="19" name="Rounded Rectangle 18"/>
          <p:cNvSpPr/>
          <p:nvPr/>
        </p:nvSpPr>
        <p:spPr>
          <a:xfrm>
            <a:off x="2700920" y="6503184"/>
            <a:ext cx="8835436" cy="11204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34" y="1600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01" y="1297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69" y="2734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6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75149" y="5900828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</a:t>
            </a:r>
            <a:r>
              <a:rPr lang="en-US" sz="1800" b="1"/>
              <a:t> </a:t>
            </a:r>
            <a:r>
              <a:rPr lang="en-US" b="1">
                <a:solidFill>
                  <a:srgbClr val="0070C0"/>
                </a:solidFill>
              </a:rPr>
              <a:t>Load Balancer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9416" y="6769900"/>
            <a:ext cx="580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Ingress with Google Cloud Armor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79" y="3379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2476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71035" y="4868297"/>
            <a:ext cx="1235449" cy="120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4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5108222" y="4944865"/>
            <a:ext cx="936630" cy="9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455747" y="5898368"/>
            <a:ext cx="2175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External IP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324" y="5891288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Domains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85" y="5900828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DNS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28" name="Google Shape;258;p1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700920" y="5090225"/>
            <a:ext cx="1037960" cy="7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378" y="5004027"/>
            <a:ext cx="1150077" cy="877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71290" y="90248"/>
            <a:ext cx="1544213" cy="1497528"/>
          </a:xfrm>
          <a:prstGeom prst="rect">
            <a:avLst/>
          </a:prstGeom>
        </p:spPr>
      </p:pic>
      <p:pic>
        <p:nvPicPr>
          <p:cNvPr id="7" name="Google Shape;257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9739991" y="4910682"/>
            <a:ext cx="1032518" cy="10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9353017" y="5867492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Armor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9" y="-143468"/>
            <a:ext cx="12618720" cy="1188851"/>
          </a:xfrm>
        </p:spPr>
        <p:txBody>
          <a:bodyPr/>
          <a:lstStyle/>
          <a:p>
            <a:r>
              <a:rPr lang="en-US"/>
              <a:t>Google Cloud Armor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9089" y="1168410"/>
            <a:ext cx="13705490" cy="1073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helps in protecting applications hosted on Google Cloud from </a:t>
            </a:r>
            <a:r>
              <a:rPr lang="en-US" sz="2600">
                <a:solidFill>
                  <a:srgbClr val="FFFF00"/>
                </a:solidFill>
              </a:rPr>
              <a:t>Multiple Security Threats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99089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DDOS Attacks</a:t>
            </a:r>
            <a:endParaRPr lang="en-US" sz="2600"/>
          </a:p>
          <a:p>
            <a:pPr algn="ctr"/>
            <a:r>
              <a:rPr lang="en-US" sz="2600"/>
              <a:t>(Distributed Denial of Service)</a:t>
            </a:r>
            <a:endParaRPr lang="en-US" sz="2600"/>
          </a:p>
        </p:txBody>
      </p:sp>
      <p:sp>
        <p:nvSpPr>
          <p:cNvPr id="7" name="Oval 6"/>
          <p:cNvSpPr/>
          <p:nvPr/>
        </p:nvSpPr>
        <p:spPr>
          <a:xfrm>
            <a:off x="5764923" y="2778686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Cross Site Scripting Attacks (XSS)</a:t>
            </a:r>
            <a:endParaRPr lang="en-US" sz="2600"/>
          </a:p>
        </p:txBody>
      </p:sp>
      <p:sp>
        <p:nvSpPr>
          <p:cNvPr id="8" name="Oval 7"/>
          <p:cNvSpPr/>
          <p:nvPr/>
        </p:nvSpPr>
        <p:spPr>
          <a:xfrm>
            <a:off x="10930758" y="2763300"/>
            <a:ext cx="3373821" cy="16448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SQL Injection</a:t>
            </a:r>
            <a:endParaRPr lang="en-US" sz="2600"/>
          </a:p>
          <a:p>
            <a:pPr algn="ctr"/>
            <a:r>
              <a:rPr lang="en-US" sz="2600"/>
              <a:t>(SQLi)</a:t>
            </a:r>
            <a:endParaRPr lang="en-US" sz="2600"/>
          </a:p>
        </p:txBody>
      </p:sp>
      <p:sp>
        <p:nvSpPr>
          <p:cNvPr id="9" name="Rounded Rectangle 8"/>
          <p:cNvSpPr/>
          <p:nvPr/>
        </p:nvSpPr>
        <p:spPr>
          <a:xfrm>
            <a:off x="599089" y="5067956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Automatic Protections</a:t>
            </a:r>
            <a:endParaRPr lang="en-US" sz="2600"/>
          </a:p>
        </p:txBody>
      </p:sp>
      <p:sp>
        <p:nvSpPr>
          <p:cNvPr id="10" name="Rounded Rectangle 9"/>
          <p:cNvSpPr/>
          <p:nvPr/>
        </p:nvSpPr>
        <p:spPr>
          <a:xfrm>
            <a:off x="8071943" y="5037184"/>
            <a:ext cx="6232636" cy="107351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Supports Manual Protection where we can configure protection rules manually</a:t>
            </a:r>
            <a:endParaRPr lang="en-US" sz="2600"/>
          </a:p>
        </p:txBody>
      </p:sp>
      <p:sp>
        <p:nvSpPr>
          <p:cNvPr id="12" name="Rounded Rectangle 11"/>
          <p:cNvSpPr/>
          <p:nvPr/>
        </p:nvSpPr>
        <p:spPr>
          <a:xfrm>
            <a:off x="599089" y="6357650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Managed Protection</a:t>
            </a:r>
            <a:endParaRPr lang="en-US" sz="2600"/>
          </a:p>
          <a:p>
            <a:pPr algn="ctr"/>
            <a:r>
              <a:rPr lang="en-US" sz="2600"/>
              <a:t>(Plans with Yearly Commitment)</a:t>
            </a:r>
            <a:endParaRPr lang="en-US" sz="2600"/>
          </a:p>
        </p:txBody>
      </p:sp>
      <p:sp>
        <p:nvSpPr>
          <p:cNvPr id="13" name="Rounded Rectangle 12"/>
          <p:cNvSpPr/>
          <p:nvPr/>
        </p:nvSpPr>
        <p:spPr>
          <a:xfrm>
            <a:off x="8071943" y="6346086"/>
            <a:ext cx="6232636" cy="107351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Google Cloud Armor Adaptive Protection</a:t>
            </a:r>
            <a:endParaRPr lang="en-US" sz="2600"/>
          </a:p>
          <a:p>
            <a:pPr algn="ctr"/>
            <a:r>
              <a:rPr lang="en-US" sz="2600"/>
              <a:t>(HTTP floods and other high-frequency layer 7 (application-level) malicious activity.)</a:t>
            </a: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82150" y="350166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82148" y="350166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458342" y="6976095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Cloud Armor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515847"/>
            <a:ext cx="5274426" cy="2583728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57330" y="4506681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2198435" y="3288573"/>
            <a:ext cx="991946" cy="2836048"/>
          </a:xfrm>
          <a:prstGeom prst="bentConnector4">
            <a:avLst>
              <a:gd name="adj1" fmla="val 22031"/>
              <a:gd name="adj2" fmla="val 10806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80987" y="25237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022423" y="2596660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111269" y="3232707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41878" y="-32372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</a:t>
            </a:r>
            <a:r>
              <a:rPr lang="en-IN" sz="1400" err="1">
                <a:solidFill>
                  <a:srgbClr val="0070C0"/>
                </a:solidFill>
              </a:rPr>
              <a:t>cloudarmor-ingress.kalyanreddydaida.com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1741955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3245609" y="5513299"/>
            <a:ext cx="2706397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3245608" y="5895300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3245607" y="6288252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</a:t>
            </a:r>
            <a:endParaRPr lang="en-US" sz="2000"/>
          </a:p>
        </p:txBody>
      </p:sp>
      <p:sp>
        <p:nvSpPr>
          <p:cNvPr id="15" name="Rounded Rectangle 14"/>
          <p:cNvSpPr/>
          <p:nvPr/>
        </p:nvSpPr>
        <p:spPr>
          <a:xfrm>
            <a:off x="3238763" y="6684854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 Policy</a:t>
            </a:r>
            <a:endParaRPr lang="en-US" sz="2000"/>
          </a:p>
        </p:txBody>
      </p:sp>
      <p:sp>
        <p:nvSpPr>
          <p:cNvPr id="54" name="Google Shape;540;p32"/>
          <p:cNvSpPr/>
          <p:nvPr/>
        </p:nvSpPr>
        <p:spPr>
          <a:xfrm>
            <a:off x="2866331" y="14588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 Armor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Straight Arrow Connector 55"/>
          <p:cNvCxnSpPr>
            <a:stCxn id="54" idx="2"/>
            <a:endCxn id="43" idx="0"/>
          </p:cNvCxnSpPr>
          <p:nvPr/>
        </p:nvCxnSpPr>
        <p:spPr>
          <a:xfrm>
            <a:off x="4096613" y="2167840"/>
            <a:ext cx="14656" cy="3559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2"/>
            <a:endCxn id="54" idx="0"/>
          </p:cNvCxnSpPr>
          <p:nvPr/>
        </p:nvCxnSpPr>
        <p:spPr>
          <a:xfrm>
            <a:off x="4096613" y="1119285"/>
            <a:ext cx="0" cy="3395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257;p16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953124" y="1504724"/>
            <a:ext cx="665914" cy="6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/>
          <p:cNvSpPr txBox="1"/>
          <p:nvPr/>
        </p:nvSpPr>
        <p:spPr>
          <a:xfrm>
            <a:off x="4111269" y="1114763"/>
            <a:ext cx="479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Validates rule: throws 403 Forbidden Error if no match</a:t>
            </a:r>
            <a:endParaRPr lang="en-US" sz="1600" b="1">
              <a:solidFill>
                <a:srgbClr val="C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53528" y="2141842"/>
            <a:ext cx="434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Validation rule: if matches forwards request to </a:t>
            </a:r>
            <a:r>
              <a:rPr lang="en-US" sz="1600" b="1" err="1">
                <a:solidFill>
                  <a:srgbClr val="389954"/>
                </a:solidFill>
              </a:rPr>
              <a:t>lb</a:t>
            </a:r>
            <a:endParaRPr lang="en-US" sz="1600" b="1">
              <a:solidFill>
                <a:srgbClr val="38995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6" grpId="0"/>
      <p:bldP spid="15" grpId="0" animBg="1"/>
      <p:bldP spid="54" grpId="0" animBg="1"/>
      <p:bldP spid="69" grpId="0"/>
      <p:bldP spid="70" grpId="0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BackendConfig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239094"/>
            <a:ext cx="6839607" cy="6228294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16278" y="296459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76737" y="298476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FFFF00"/>
                </a:solidFill>
              </a:rPr>
              <a:t>Node Port Service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 err="1">
                <a:solidFill>
                  <a:srgbClr val="FFFF00"/>
                </a:solidFill>
              </a:rPr>
              <a:t>BackedConfig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Demo-55</a:t>
            </a:r>
            <a:r>
              <a:rPr lang="en-US" sz="3000"/>
              <a:t>: Ingress with Google Cloud Armor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16278" y="206644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76737" y="208661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Kubernetes Deployment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32694" y="388290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93153" y="390307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Ingress Service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70131" y="475528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130590" y="47754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BackendConfig with </a:t>
            </a:r>
            <a:r>
              <a:rPr lang="en-US">
                <a:solidFill>
                  <a:srgbClr val="FFFF00"/>
                </a:solidFill>
              </a:rPr>
              <a:t>Security Policy </a:t>
            </a:r>
            <a:r>
              <a:rPr lang="en-US">
                <a:solidFill>
                  <a:schemeClr val="bg1"/>
                </a:solidFill>
              </a:rPr>
              <a:t>pointing to </a:t>
            </a:r>
            <a:r>
              <a:rPr lang="en-US">
                <a:solidFill>
                  <a:srgbClr val="FFFF00"/>
                </a:solidFill>
              </a:rPr>
              <a:t>Cloud Armor Policy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14" y="2167532"/>
            <a:ext cx="6565438" cy="317682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67559" y="4755286"/>
            <a:ext cx="4145490" cy="510397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Artifact Registry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495393" y="5284477"/>
            <a:ext cx="2278068" cy="14896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  <a:endParaRPr lang="en-US" sz="30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638901" y="6343202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6" name="Google Shape;2054;p4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030668" y="5284477"/>
            <a:ext cx="1178663" cy="10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Artifact Registry provides a </a:t>
            </a:r>
            <a:r>
              <a:rPr lang="en-US">
                <a:solidFill>
                  <a:srgbClr val="0070C0"/>
                </a:solidFill>
              </a:rPr>
              <a:t>single location </a:t>
            </a:r>
            <a:r>
              <a:rPr lang="en-US"/>
              <a:t>for storing and managing your </a:t>
            </a:r>
            <a:r>
              <a:rPr lang="en-US">
                <a:solidFill>
                  <a:srgbClr val="0070C0"/>
                </a:solidFill>
              </a:rPr>
              <a:t>packages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Docker</a:t>
            </a:r>
            <a:r>
              <a:rPr lang="en-US"/>
              <a:t> container images</a:t>
            </a:r>
            <a:endParaRPr lang="en-US"/>
          </a:p>
          <a:p>
            <a:r>
              <a:rPr lang="en-US"/>
              <a:t>We can call it as </a:t>
            </a:r>
            <a:r>
              <a:rPr lang="en-US">
                <a:solidFill>
                  <a:srgbClr val="0070C0"/>
                </a:solidFill>
              </a:rPr>
              <a:t>Universal</a:t>
            </a:r>
            <a:r>
              <a:rPr lang="en-US"/>
              <a:t> Build Artifact Management Service</a:t>
            </a:r>
            <a:endParaRPr lang="en-US"/>
          </a:p>
          <a:p>
            <a:pPr lvl="1"/>
            <a:r>
              <a:rPr lang="en-US"/>
              <a:t>Manage Docker Container Images</a:t>
            </a:r>
            <a:endParaRPr lang="en-US"/>
          </a:p>
          <a:p>
            <a:pPr lvl="1"/>
            <a:r>
              <a:rPr lang="en-US"/>
              <a:t>Manage Packages (Maven and </a:t>
            </a:r>
            <a:r>
              <a:rPr lang="en-US" err="1"/>
              <a:t>npm</a:t>
            </a:r>
            <a:r>
              <a:rPr lang="en-US"/>
              <a:t>)</a:t>
            </a:r>
            <a:endParaRPr lang="en-US"/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Container</a:t>
            </a:r>
            <a:r>
              <a:rPr lang="en-US"/>
              <a:t> Registry is </a:t>
            </a:r>
            <a:r>
              <a:rPr lang="en-US">
                <a:solidFill>
                  <a:srgbClr val="0070C0"/>
                </a:solidFill>
              </a:rPr>
              <a:t>very old service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not recommended</a:t>
            </a:r>
            <a:endParaRPr lang="en-US">
              <a:solidFill>
                <a:srgbClr val="0070C0"/>
              </a:solidFill>
            </a:endParaRPr>
          </a:p>
          <a:p>
            <a:r>
              <a:rPr lang="en-US"/>
              <a:t>Google </a:t>
            </a:r>
            <a:r>
              <a:rPr lang="en-US">
                <a:solidFill>
                  <a:srgbClr val="0070C0"/>
                </a:solidFill>
              </a:rPr>
              <a:t>Artifact</a:t>
            </a:r>
            <a:r>
              <a:rPr lang="en-US"/>
              <a:t> Registry expands on the capabilities of Google Container Registry and </a:t>
            </a:r>
            <a:r>
              <a:rPr lang="en-US">
                <a:solidFill>
                  <a:srgbClr val="0070C0"/>
                </a:solidFill>
              </a:rPr>
              <a:t>recommended</a:t>
            </a:r>
            <a:r>
              <a:rPr lang="en-US"/>
              <a:t> for use going forward. </a:t>
            </a:r>
            <a:endParaRPr lang="en-US"/>
          </a:p>
          <a:p>
            <a:r>
              <a:rPr lang="en-US"/>
              <a:t>Supports </a:t>
            </a:r>
            <a:r>
              <a:rPr lang="en-US">
                <a:solidFill>
                  <a:srgbClr val="0070C0"/>
                </a:solidFill>
              </a:rPr>
              <a:t>Regional and Multi-Regional </a:t>
            </a:r>
            <a:r>
              <a:rPr lang="en-US"/>
              <a:t>Repositories</a:t>
            </a:r>
            <a:endParaRPr lang="en-US"/>
          </a:p>
          <a:p>
            <a:r>
              <a:rPr lang="en-US" b="1"/>
              <a:t>Additional Reference: </a:t>
            </a:r>
            <a:r>
              <a:rPr lang="en-US"/>
              <a:t>https://</a:t>
            </a:r>
            <a:r>
              <a:rPr lang="en-US" err="1"/>
              <a:t>cloud.google.com</a:t>
            </a:r>
            <a:r>
              <a:rPr lang="en-US"/>
              <a:t>/artifact-registry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Artifact Registry 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11026" y="676129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Ingress</a:t>
            </a:r>
            <a:endParaRPr lang="en-US" sz="3000" dirty="0"/>
          </a:p>
          <a:p>
            <a:r>
              <a:rPr lang="en-US" sz="3000" dirty="0"/>
              <a:t>Managed  </a:t>
            </a:r>
            <a:endParaRPr lang="en-US" sz="3000" dirty="0"/>
          </a:p>
          <a:p>
            <a:r>
              <a:rPr lang="en-US" sz="3000" dirty="0"/>
              <a:t>SSL</a:t>
            </a:r>
            <a:endParaRPr lang="en-US" sz="3000" dirty="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70288" y="-69675"/>
            <a:ext cx="364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http://demo1.kalyanreddydaida.com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12161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48452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9B072B"/>
                </a:solidFill>
              </a:rPr>
              <a:t>Step-01: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on local desktop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Step-02: </a:t>
            </a:r>
            <a:r>
              <a:rPr lang="en-US">
                <a:solidFill>
                  <a:srgbClr val="0070C0"/>
                </a:solidFill>
              </a:rPr>
              <a:t>Run</a:t>
            </a:r>
            <a:r>
              <a:rPr lang="en-US"/>
              <a:t> Docker Image and Test it on local desktop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Step-03: </a:t>
            </a:r>
            <a:r>
              <a:rPr lang="en-US">
                <a:solidFill>
                  <a:srgbClr val="0070C0"/>
                </a:solidFill>
              </a:rPr>
              <a:t>Create</a:t>
            </a:r>
            <a:r>
              <a:rPr lang="en-US"/>
              <a:t> Google Artifact Repository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Configure</a:t>
            </a:r>
            <a:r>
              <a:rPr lang="en-US"/>
              <a:t> Google Artifact Repository </a:t>
            </a:r>
            <a:r>
              <a:rPr lang="en-US">
                <a:solidFill>
                  <a:srgbClr val="0070C0"/>
                </a:solidFill>
              </a:rPr>
              <a:t>Authentication</a:t>
            </a:r>
            <a:r>
              <a:rPr lang="en-US"/>
              <a:t> on local desktop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Step-05: </a:t>
            </a:r>
            <a:r>
              <a:rPr lang="en-US">
                <a:solidFill>
                  <a:srgbClr val="0070C0"/>
                </a:solidFill>
              </a:rPr>
              <a:t>Tag and Push </a:t>
            </a:r>
            <a:r>
              <a:rPr lang="en-US"/>
              <a:t>Docker Image to Google Artifact Repository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Step-06: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Docker Image on Google Artifact Repository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Step-07: </a:t>
            </a:r>
            <a:r>
              <a:rPr lang="en-US">
                <a:solidFill>
                  <a:srgbClr val="0070C0"/>
                </a:solidFill>
              </a:rPr>
              <a:t>Update</a:t>
            </a:r>
            <a:r>
              <a:rPr lang="en-US"/>
              <a:t> Docker Image from Google Artifact Repository in Kubernetes Deployment</a:t>
            </a:r>
            <a:endParaRPr lang="en-US"/>
          </a:p>
          <a:p>
            <a:r>
              <a:rPr lang="en-US">
                <a:solidFill>
                  <a:srgbClr val="9B072B"/>
                </a:solidFill>
              </a:rPr>
              <a:t>Step-08: </a:t>
            </a:r>
            <a:r>
              <a:rPr lang="en-US">
                <a:solidFill>
                  <a:srgbClr val="0070C0"/>
                </a:solidFill>
              </a:rPr>
              <a:t>Deploy</a:t>
            </a:r>
            <a:r>
              <a:rPr lang="en-US"/>
              <a:t> Kubernetes Manifests and </a:t>
            </a:r>
            <a:r>
              <a:rPr lang="en-US">
                <a:solidFill>
                  <a:srgbClr val="0070C0"/>
                </a:solidFill>
              </a:rPr>
              <a:t>Verify</a:t>
            </a:r>
            <a:r>
              <a:rPr lang="en-US"/>
              <a:t> if Docker image successfully pulled from Google Artifact Registry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24446" y="364224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  <a:endParaRPr lang="en-US" sz="3000"/>
          </a:p>
          <a:p>
            <a:r>
              <a:rPr lang="en-US" sz="3000"/>
              <a:t>Artifact</a:t>
            </a:r>
            <a:endParaRPr lang="en-US" sz="3000"/>
          </a:p>
          <a:p>
            <a:r>
              <a:rPr lang="en-US" sz="3000"/>
              <a:t>Registry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  <a:endParaRPr lang="en-US" sz="1400"/>
          </a:p>
          <a:p>
            <a:pPr algn="ctr"/>
            <a:r>
              <a:rPr lang="en-US" sz="1400"/>
              <a:t>Load Balancer Service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/>
          <p:cNvCxnSpPr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/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/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3514327" y="6391511"/>
            <a:ext cx="816876" cy="1158588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995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591788" y="721154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Admin</a:t>
            </a:r>
            <a:endParaRPr lang="en-US" sz="1600" b="1">
              <a:solidFill>
                <a:srgbClr val="389954"/>
              </a:solidFill>
            </a:endParaRPr>
          </a:p>
        </p:txBody>
      </p:sp>
      <p:pic>
        <p:nvPicPr>
          <p:cNvPr id="55" name="Graphic 54" descr="Programmer male with solid fill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79459" y="6356445"/>
            <a:ext cx="914400" cy="914400"/>
          </a:xfrm>
          <a:prstGeom prst="rect">
            <a:avLst/>
          </a:prstGeom>
        </p:spPr>
      </p:pic>
      <p:cxnSp>
        <p:nvCxnSpPr>
          <p:cNvPr id="70" name="Elbow Connector 69"/>
          <p:cNvCxnSpPr>
            <a:stCxn id="50" idx="1"/>
            <a:endCxn id="14" idx="2"/>
          </p:cNvCxnSpPr>
          <p:nvPr/>
        </p:nvCxnSpPr>
        <p:spPr>
          <a:xfrm rot="10800000">
            <a:off x="2649023" y="6150847"/>
            <a:ext cx="10865305" cy="819958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819788" y="6544831"/>
            <a:ext cx="24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Push Docker Image</a:t>
            </a:r>
            <a:endParaRPr lang="en-US" b="1">
              <a:solidFill>
                <a:srgbClr val="389954"/>
              </a:solidFill>
            </a:endParaRPr>
          </a:p>
        </p:txBody>
      </p:sp>
      <p:cxnSp>
        <p:nvCxnSpPr>
          <p:cNvPr id="81" name="Straight Arrow Connector 80"/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653886" y="5141209"/>
            <a:ext cx="22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</a:t>
            </a:r>
            <a:endParaRPr lang="en-US" b="1">
              <a:solidFill>
                <a:srgbClr val="38995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 animBg="1"/>
      <p:bldP spid="94" grpId="0"/>
      <p:bldP spid="14" grpId="0" animBg="1"/>
      <p:bldP spid="57" grpId="0"/>
      <p:bldP spid="35" grpId="0"/>
      <p:bldP spid="36" grpId="0" animBg="1"/>
      <p:bldP spid="26" grpId="0"/>
      <p:bldP spid="29" grpId="0" animBg="1"/>
      <p:bldP spid="38" grpId="0" animBg="1"/>
      <p:bldP spid="50" grpId="0" animBg="1"/>
      <p:bldP spid="53" grpId="0"/>
      <p:bldP spid="71" grpId="0"/>
      <p:bldP spid="82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8085" y="91507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197891" y="85227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Demo-56</a:t>
            </a:r>
            <a:r>
              <a:rPr lang="en-US" sz="3000"/>
              <a:t>: Google Cloud Artifact Registry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</a:t>
            </a:r>
            <a:endParaRPr lang="en-US" sz="260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8" y="2164912"/>
            <a:ext cx="6604000" cy="34163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Sample Application: </a:t>
            </a:r>
            <a:r>
              <a:rPr lang="en-US" sz="2600" err="1">
                <a:solidFill>
                  <a:schemeClr val="bg1"/>
                </a:solidFill>
              </a:rPr>
              <a:t>index.html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Docker File to </a:t>
            </a:r>
            <a:r>
              <a:rPr lang="en-US" sz="2600">
                <a:solidFill>
                  <a:srgbClr val="FFFF00"/>
                </a:solidFill>
              </a:rPr>
              <a:t>build</a:t>
            </a:r>
            <a:r>
              <a:rPr lang="en-US" sz="2600">
                <a:solidFill>
                  <a:schemeClr val="bg1"/>
                </a:solidFill>
              </a:rPr>
              <a:t> Docker Image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09903" y="2739512"/>
            <a:ext cx="2974428" cy="137528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09903" y="4217999"/>
            <a:ext cx="6264166" cy="136321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Integration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endParaRPr lang="en-US" sz="30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7" name="Google Shape;2044;p4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16" name="Google Shape;2054;p49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  <a:endParaRPr lang="en-US"/>
          </a:p>
        </p:txBody>
      </p:sp>
      <p:sp>
        <p:nvSpPr>
          <p:cNvPr id="5" name="Google Shape;540;p32"/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/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14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8347" y="3136429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0;p32"/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/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Code</a:t>
            </a:r>
            <a:endParaRPr lang="en-US" sz="3000"/>
          </a:p>
          <a:p>
            <a:pPr algn="ctr"/>
            <a:r>
              <a:rPr lang="en-US" sz="3000"/>
              <a:t>(Docker Files)</a:t>
            </a:r>
            <a:endParaRPr lang="en-US" sz="3000"/>
          </a:p>
        </p:txBody>
      </p:sp>
      <p:sp>
        <p:nvSpPr>
          <p:cNvPr id="12" name="Oval 11"/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Build Packages</a:t>
            </a:r>
            <a:endParaRPr lang="en-US" sz="3000"/>
          </a:p>
          <a:p>
            <a:pPr algn="ctr"/>
            <a:r>
              <a:rPr lang="en-US" sz="3000"/>
              <a:t>(Build Docker Image)</a:t>
            </a:r>
            <a:endParaRPr lang="en-US" sz="3000"/>
          </a:p>
        </p:txBody>
      </p:sp>
      <p:sp>
        <p:nvSpPr>
          <p:cNvPr id="13" name="Oval 12"/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Packages</a:t>
            </a:r>
            <a:endParaRPr lang="en-US" sz="3000"/>
          </a:p>
          <a:p>
            <a:pPr algn="ctr"/>
            <a:r>
              <a:rPr lang="en-US" sz="3000"/>
              <a:t>(Store Docker Image)</a:t>
            </a:r>
            <a:endParaRPr lang="en-US" sz="3000"/>
          </a:p>
        </p:txBody>
      </p:sp>
      <p:sp>
        <p:nvSpPr>
          <p:cNvPr id="14" name="Right Arrow 13"/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Footer Placeholder 1"/>
          <p:cNvSpPr txBox="1"/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0" name="Google Shape;1256;p47"/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13" name="Google Shape;540;p32"/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/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/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  <a:endParaRPr lang="en-US"/>
          </a:p>
        </p:txBody>
      </p:sp>
      <p:pic>
        <p:nvPicPr>
          <p:cNvPr id="23" name="Graphic 22" descr="Programmer male with solid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/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9" name="Straight Arrow Connector 28"/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Step-01: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Artifact Repository</a:t>
            </a:r>
            <a:endParaRPr lang="en-US">
              <a:solidFill>
                <a:srgbClr val="0070C0"/>
              </a:solidFill>
            </a:endParaRPr>
          </a:p>
          <a:p>
            <a:r>
              <a:rPr lang="en-US" b="1">
                <a:solidFill>
                  <a:srgbClr val="9B072B"/>
                </a:solidFill>
              </a:rPr>
              <a:t>Step-02: </a:t>
            </a:r>
            <a:r>
              <a:rPr lang="en-US"/>
              <a:t>Create Access to Google </a:t>
            </a:r>
            <a:r>
              <a:rPr lang="en-US">
                <a:solidFill>
                  <a:srgbClr val="0070C0"/>
                </a:solidFill>
              </a:rPr>
              <a:t>Cloud Source Service </a:t>
            </a:r>
            <a:r>
              <a:rPr lang="en-US"/>
              <a:t>from local desktop (SSH Authentication)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Step-03: </a:t>
            </a:r>
            <a:r>
              <a:rPr lang="en-US"/>
              <a:t>Create Google </a:t>
            </a:r>
            <a:r>
              <a:rPr lang="en-US">
                <a:solidFill>
                  <a:srgbClr val="0070C0"/>
                </a:solidFill>
              </a:rPr>
              <a:t>Cloud Source Git Repository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Clone</a:t>
            </a:r>
            <a:r>
              <a:rPr lang="en-US"/>
              <a:t> to local desktop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Step-04: </a:t>
            </a:r>
            <a:r>
              <a:rPr lang="en-US">
                <a:solidFill>
                  <a:srgbClr val="0070C0"/>
                </a:solidFill>
              </a:rPr>
              <a:t>Check-In </a:t>
            </a:r>
            <a:r>
              <a:rPr lang="en-US"/>
              <a:t>Docker files to Google Cloud Source Git Repository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Step-05: </a:t>
            </a:r>
            <a:r>
              <a:rPr lang="en-US"/>
              <a:t>Using command  “</a:t>
            </a:r>
            <a:r>
              <a:rPr lang="en-US" err="1">
                <a:solidFill>
                  <a:srgbClr val="0070C0"/>
                </a:solidFill>
              </a:rPr>
              <a:t>gcloud</a:t>
            </a:r>
            <a:r>
              <a:rPr lang="en-US">
                <a:solidFill>
                  <a:srgbClr val="0070C0"/>
                </a:solidFill>
              </a:rPr>
              <a:t> builds</a:t>
            </a:r>
            <a:r>
              <a:rPr lang="en-US"/>
              <a:t>” and test the Build Process</a:t>
            </a:r>
            <a:endParaRPr lang="en-US"/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pull</a:t>
            </a:r>
            <a:r>
              <a:rPr lang="en-US"/>
              <a:t> the Docker files from Cloud Source</a:t>
            </a:r>
            <a:endParaRPr lang="en-US"/>
          </a:p>
          <a:p>
            <a:pPr lvl="1"/>
            <a:r>
              <a:rPr lang="en-US"/>
              <a:t>Cloud Build will </a:t>
            </a:r>
            <a:r>
              <a:rPr lang="en-US">
                <a:solidFill>
                  <a:srgbClr val="0070C0"/>
                </a:solidFill>
              </a:rPr>
              <a:t>build</a:t>
            </a:r>
            <a:r>
              <a:rPr lang="en-US"/>
              <a:t> a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that Docker image to Cloud Artifact Repository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2973" y="6703341"/>
            <a:ext cx="9078310" cy="99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Step-06: </a:t>
            </a:r>
            <a:r>
              <a:rPr lang="en-US"/>
              <a:t>Create </a:t>
            </a:r>
            <a:r>
              <a:rPr lang="en-US" err="1">
                <a:solidFill>
                  <a:srgbClr val="0070C0"/>
                </a:solidFill>
              </a:rPr>
              <a:t>cloudbuild.yaml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push it to Cloud Source Repo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245" y="2020143"/>
            <a:ext cx="10066283" cy="5578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9B072B"/>
                </a:solidFill>
              </a:rPr>
              <a:t>Step-07: </a:t>
            </a:r>
            <a:r>
              <a:rPr lang="en-US"/>
              <a:t>Create Continuous Integration Pipeline in Google Cloud Build.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Step-08: </a:t>
            </a:r>
            <a:r>
              <a:rPr lang="en-US"/>
              <a:t>Make changes to </a:t>
            </a:r>
            <a:r>
              <a:rPr lang="en-US" err="1">
                <a:solidFill>
                  <a:srgbClr val="0070C0"/>
                </a:solidFill>
              </a:rPr>
              <a:t>index.html</a:t>
            </a:r>
            <a:r>
              <a:rPr lang="en-US">
                <a:solidFill>
                  <a:srgbClr val="0070C0"/>
                </a:solidFill>
              </a:rPr>
              <a:t> (v2) </a:t>
            </a:r>
            <a:r>
              <a:rPr lang="en-US"/>
              <a:t>and check-in the code. Cloud Build will </a:t>
            </a:r>
            <a:r>
              <a:rPr lang="en-US">
                <a:solidFill>
                  <a:srgbClr val="0070C0"/>
                </a:solidFill>
              </a:rPr>
              <a:t>trigger</a:t>
            </a:r>
            <a:r>
              <a:rPr lang="en-US"/>
              <a:t> the </a:t>
            </a:r>
            <a:r>
              <a:rPr lang="en-US">
                <a:solidFill>
                  <a:srgbClr val="0070C0"/>
                </a:solidFill>
              </a:rPr>
              <a:t>CI Pipeline </a:t>
            </a:r>
            <a:r>
              <a:rPr lang="en-US"/>
              <a:t>and creates a new docker image and </a:t>
            </a:r>
            <a:r>
              <a:rPr lang="en-US">
                <a:solidFill>
                  <a:srgbClr val="0070C0"/>
                </a:solidFill>
              </a:rPr>
              <a:t>pushes</a:t>
            </a:r>
            <a:r>
              <a:rPr lang="en-US"/>
              <a:t> to Artifact Repository. Verify the same.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Step-09: </a:t>
            </a:r>
            <a:r>
              <a:rPr lang="en-US"/>
              <a:t>Deploy Kubernetes Manifests with </a:t>
            </a:r>
            <a:r>
              <a:rPr lang="en-US">
                <a:solidFill>
                  <a:srgbClr val="0070C0"/>
                </a:solidFill>
              </a:rPr>
              <a:t>Docker Image V1 and V2 </a:t>
            </a:r>
            <a:r>
              <a:rPr lang="en-US"/>
              <a:t>and Test it</a:t>
            </a:r>
            <a:endParaRPr lang="en-US"/>
          </a:p>
          <a:p>
            <a:r>
              <a:rPr lang="en-US" b="1">
                <a:solidFill>
                  <a:srgbClr val="9B072B"/>
                </a:solidFill>
              </a:rPr>
              <a:t>Step-10: </a:t>
            </a:r>
            <a:r>
              <a:rPr lang="en-US"/>
              <a:t>Clean-Up - </a:t>
            </a:r>
            <a:r>
              <a:rPr lang="en-US" err="1">
                <a:solidFill>
                  <a:srgbClr val="0070C0"/>
                </a:solidFill>
              </a:rPr>
              <a:t>Undeploy</a:t>
            </a:r>
            <a:r>
              <a:rPr lang="en-US"/>
              <a:t> Kubernetes manifests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going to learn 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  <a:endParaRPr lang="en-US" sz="3000"/>
          </a:p>
          <a:p>
            <a:r>
              <a:rPr lang="en-US" sz="3000"/>
              <a:t>Artifact</a:t>
            </a:r>
            <a:endParaRPr lang="en-US" sz="3000"/>
          </a:p>
          <a:p>
            <a:r>
              <a:rPr lang="en-US" sz="3000"/>
              <a:t>Registry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  <a:endParaRPr lang="en-US" sz="1400"/>
          </a:p>
          <a:p>
            <a:pPr algn="ctr"/>
            <a:r>
              <a:rPr lang="en-US" sz="1400"/>
              <a:t>Load Balancer Service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/>
          <p:cNvCxnSpPr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/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/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  <a:endParaRPr lang="en-US" b="1">
              <a:solidFill>
                <a:srgbClr val="389954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65780" y="6454505"/>
            <a:ext cx="12160789" cy="9519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Manually</a:t>
            </a:r>
            <a:r>
              <a:rPr lang="en-US"/>
              <a:t> update the Docker Image in Kubernetes Deployment YAML Manifest for V1 and V2 Versions</a:t>
            </a:r>
            <a:endParaRPr lang="en-US"/>
          </a:p>
          <a:p>
            <a:pPr algn="ctr"/>
            <a:r>
              <a:rPr lang="en-US" b="1"/>
              <a:t>NO </a:t>
            </a:r>
            <a:r>
              <a:rPr lang="en-US" b="1">
                <a:solidFill>
                  <a:srgbClr val="FFFF00"/>
                </a:solidFill>
              </a:rPr>
              <a:t>CONTINUOUS DELIVERY OR DEPLOYMENT </a:t>
            </a:r>
            <a:r>
              <a:rPr lang="en-US" b="1"/>
              <a:t>SETUP </a:t>
            </a:r>
            <a:endParaRPr lang="en-US" b="1"/>
          </a:p>
        </p:txBody>
      </p:sp>
      <p:cxnSp>
        <p:nvCxnSpPr>
          <p:cNvPr id="20" name="Elbow Connector 19"/>
          <p:cNvCxnSpPr>
            <a:stCxn id="12" idx="3"/>
            <a:endCxn id="36" idx="3"/>
          </p:cNvCxnSpPr>
          <p:nvPr/>
        </p:nvCxnSpPr>
        <p:spPr>
          <a:xfrm flipH="1" flipV="1">
            <a:off x="11427254" y="5566131"/>
            <a:ext cx="1799315" cy="1364340"/>
          </a:xfrm>
          <a:prstGeom prst="bentConnector3">
            <a:avLst>
              <a:gd name="adj1" fmla="val -12705"/>
            </a:avLst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Redirect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795124" y="-69675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https://demo1.kalyanreddydaida.com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Docker Image 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79340" y="411429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139799" y="413446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Use </a:t>
            </a:r>
            <a:r>
              <a:rPr lang="en-US" sz="2600">
                <a:solidFill>
                  <a:srgbClr val="FFFF00"/>
                </a:solidFill>
              </a:rPr>
              <a:t>SSH Public Key </a:t>
            </a:r>
            <a:r>
              <a:rPr lang="en-US" sz="2600">
                <a:solidFill>
                  <a:schemeClr val="bg1"/>
                </a:solidFill>
              </a:rPr>
              <a:t>on Cloud Source, </a:t>
            </a:r>
            <a:r>
              <a:rPr lang="en-US" sz="2600">
                <a:solidFill>
                  <a:srgbClr val="FFFF00"/>
                </a:solidFill>
              </a:rPr>
              <a:t>Private Key</a:t>
            </a:r>
            <a:r>
              <a:rPr lang="en-US" sz="2600">
                <a:solidFill>
                  <a:schemeClr val="bg1"/>
                </a:solidFill>
              </a:rPr>
              <a:t> in local desktop SSH Config file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>
                <a:solidFill>
                  <a:srgbClr val="FFFF00"/>
                </a:solidFill>
              </a:rPr>
              <a:t>SSH Keys </a:t>
            </a:r>
            <a:r>
              <a:rPr lang="en-US" sz="2600">
                <a:solidFill>
                  <a:schemeClr val="bg1"/>
                </a:solidFill>
              </a:rPr>
              <a:t>for Cloud Source Authentication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83779" y="2394649"/>
            <a:ext cx="4298731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0638" y="3836025"/>
            <a:ext cx="3255432" cy="1368054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3" grpId="0" animBg="1"/>
      <p:bldP spid="10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979340" y="6826198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39799" y="684636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Demo-57</a:t>
            </a:r>
            <a:r>
              <a:rPr lang="en-US" sz="3000"/>
              <a:t>: Continuous Integration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79340" y="59280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39799" y="59482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with </a:t>
            </a:r>
            <a:r>
              <a:rPr lang="en-US" sz="2600">
                <a:solidFill>
                  <a:srgbClr val="FFFF00"/>
                </a:solidFill>
              </a:rPr>
              <a:t>Docker Image </a:t>
            </a:r>
            <a:r>
              <a:rPr lang="en-US" sz="2600">
                <a:solidFill>
                  <a:schemeClr val="bg1"/>
                </a:solidFill>
              </a:rPr>
              <a:t>from </a:t>
            </a:r>
            <a:r>
              <a:rPr lang="en-US" sz="2600">
                <a:solidFill>
                  <a:srgbClr val="FFFF00"/>
                </a:solidFill>
              </a:rPr>
              <a:t>Google Artifact Registry (V1 and V2)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70124" y="5106555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Project-04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979340" y="3216147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39799" y="323631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file which contains Docker </a:t>
            </a:r>
            <a:r>
              <a:rPr lang="en-US" sz="2600">
                <a:solidFill>
                  <a:srgbClr val="FFFF00"/>
                </a:solidFill>
              </a:rPr>
              <a:t>Build and Push </a:t>
            </a:r>
            <a:r>
              <a:rPr lang="en-US" sz="2600">
                <a:solidFill>
                  <a:schemeClr val="bg1"/>
                </a:solidFill>
              </a:rPr>
              <a:t>Code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70124" y="2394649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5" y="1778756"/>
            <a:ext cx="6819900" cy="5956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779" y="5276193"/>
            <a:ext cx="6390290" cy="924910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3779" y="6302643"/>
            <a:ext cx="6390290" cy="1294736"/>
          </a:xfrm>
          <a:prstGeom prst="roundRect">
            <a:avLst>
              <a:gd name="adj" fmla="val 794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10" grpId="0" animBg="1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55170" y="16467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Continuous Delivery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053507" y="5356859"/>
            <a:ext cx="7234603" cy="185365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endParaRPr lang="en-US" sz="30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408447" y="6750329"/>
            <a:ext cx="1714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Source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3730" y="6719791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Cloud Build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7" name="Google Shape;2044;p4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693589" y="5531616"/>
            <a:ext cx="1018647" cy="11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4;p1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690044" y="5581413"/>
            <a:ext cx="1172885" cy="117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617783" y="6732977"/>
            <a:ext cx="2134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Artifact Registry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16" name="Google Shape;2054;p49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022047" y="5531616"/>
            <a:ext cx="1405158" cy="125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Footer Placeholder 1"/>
          <p:cNvSpPr txBox="1"/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0" name="Google Shape;1256;p47"/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13" name="Google Shape;540;p32"/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/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/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  <a:endParaRPr lang="en-US"/>
          </a:p>
        </p:txBody>
      </p:sp>
      <p:pic>
        <p:nvPicPr>
          <p:cNvPr id="23" name="Graphic 22" descr="Programmer male with solid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/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9" name="Straight Arrow Connector 28"/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Footer Placeholder 1"/>
          <p:cNvSpPr txBox="1"/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8611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0" name="Google Shape;1256;p47"/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13" name="Google Shape;540;p32"/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/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7833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/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GKE CI CD Pipelines</a:t>
            </a:r>
            <a:endParaRPr lang="en-US"/>
          </a:p>
        </p:txBody>
      </p:sp>
      <p:cxnSp>
        <p:nvCxnSpPr>
          <p:cNvPr id="29" name="Straight Arrow Connector 28"/>
          <p:cNvCxnSpPr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2" name="Google Shape;540;p32"/>
          <p:cNvSpPr/>
          <p:nvPr/>
        </p:nvSpPr>
        <p:spPr>
          <a:xfrm>
            <a:off x="10530362" y="6102041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</a:t>
            </a: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Cluster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/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4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yaml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73624" y="2062172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40;p32"/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/>
          <p:cNvCxnSpPr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22" idx="0"/>
          </p:cNvCxnSpPr>
          <p:nvPr/>
        </p:nvCxnSpPr>
        <p:spPr>
          <a:xfrm>
            <a:off x="11812526" y="5127454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200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3480" y="6107603"/>
            <a:ext cx="700188" cy="67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Elbow Connector 38"/>
          <p:cNvCxnSpPr>
            <a:stCxn id="17" idx="3"/>
            <a:endCxn id="28" idx="1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82686" y="1981181"/>
            <a:ext cx="4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Push Kubernetes YAML Manifests with Docker Image tag as COMMIT_SHA 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48" name="Elbow Connector 47"/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Deploy k8s Manifests to 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Graphic 51" descr="Programmer male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55" name="Elbow Connector 54"/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  <a:endParaRPr lang="en-US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  <a:endParaRPr lang="en-US" sz="3000"/>
          </a:p>
        </p:txBody>
      </p:sp>
      <p:sp>
        <p:nvSpPr>
          <p:cNvPr id="6" name="Oval 5"/>
          <p:cNvSpPr/>
          <p:nvPr/>
        </p:nvSpPr>
        <p:spPr>
          <a:xfrm>
            <a:off x="6979340" y="5165638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39799" y="4936806"/>
            <a:ext cx="6356733" cy="122884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Cloud Source Writer IAM role for Kubernetes Manifests Git repo - Will be assigned to </a:t>
            </a:r>
            <a:r>
              <a:rPr lang="en-US" sz="2600">
                <a:solidFill>
                  <a:srgbClr val="FFFF00"/>
                </a:solidFill>
              </a:rPr>
              <a:t>Cloud Build Service Account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70124" y="4114800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Project-02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979340" y="3010592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39799" y="303076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Continuous Delivery </a:t>
            </a:r>
            <a:r>
              <a:rPr lang="en-US" sz="2600">
                <a:solidFill>
                  <a:schemeClr val="bg1"/>
                </a:solidFill>
              </a:rPr>
              <a:t>Cloud Build YAML file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70124" y="2189094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Project-01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1848" y="2465718"/>
            <a:ext cx="3962400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13710" y="3522008"/>
            <a:ext cx="4662179" cy="95014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8" grpId="0" animBg="1"/>
      <p:bldP spid="19" grpId="0" animBg="1"/>
      <p:bldP spid="20" grpId="0" animBg="1"/>
      <p:bldP spid="3" grpId="0" animBg="1"/>
      <p:bldP spid="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8" name="Oval 7"/>
          <p:cNvSpPr/>
          <p:nvPr/>
        </p:nvSpPr>
        <p:spPr>
          <a:xfrm>
            <a:off x="6820749" y="4212219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81208" y="423238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Dockerfile</a:t>
            </a:r>
            <a:r>
              <a:rPr lang="en-US" sz="2600">
                <a:solidFill>
                  <a:schemeClr val="bg1"/>
                </a:solidFill>
              </a:rPr>
              <a:t> to build a Docker Image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Demo-58</a:t>
            </a:r>
            <a:r>
              <a:rPr lang="en-US" sz="3000"/>
              <a:t>: Continuous Delivery</a:t>
            </a:r>
            <a:endParaRPr lang="en-US" sz="3000"/>
          </a:p>
        </p:txBody>
      </p:sp>
      <p:sp>
        <p:nvSpPr>
          <p:cNvPr id="18" name="Oval 17"/>
          <p:cNvSpPr/>
          <p:nvPr/>
        </p:nvSpPr>
        <p:spPr>
          <a:xfrm>
            <a:off x="6820749" y="3261153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981208" y="328132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err="1">
                <a:solidFill>
                  <a:schemeClr val="bg1"/>
                </a:solidFill>
              </a:rPr>
              <a:t>cloudbuild.yaml</a:t>
            </a:r>
            <a:r>
              <a:rPr lang="en-US" sz="2600">
                <a:solidFill>
                  <a:schemeClr val="bg1"/>
                </a:solidFill>
              </a:rPr>
              <a:t> updated to support the </a:t>
            </a:r>
            <a:r>
              <a:rPr lang="en-US" sz="2600">
                <a:solidFill>
                  <a:srgbClr val="FFFF00"/>
                </a:solidFill>
              </a:rPr>
              <a:t>Continuous Delivery</a:t>
            </a:r>
            <a:r>
              <a:rPr lang="en-US" sz="2600">
                <a:solidFill>
                  <a:schemeClr val="bg1"/>
                </a:solidFill>
              </a:rPr>
              <a:t> </a:t>
            </a:r>
            <a:r>
              <a:rPr lang="en-US" sz="2600" err="1">
                <a:solidFill>
                  <a:schemeClr val="bg1"/>
                </a:solidFill>
              </a:rPr>
              <a:t>usecase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156328" y="2328223"/>
            <a:ext cx="3342290" cy="7147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Project-03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53" y="2029751"/>
            <a:ext cx="4889500" cy="53086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847675" y="6033582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08134" y="6053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YAML Manifest Template file 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47675" y="5082516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008134" y="51026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Create </a:t>
            </a:r>
            <a:r>
              <a:rPr lang="en-US" sz="2600" err="1">
                <a:solidFill>
                  <a:srgbClr val="FFFF00"/>
                </a:solidFill>
              </a:rPr>
              <a:t>index.html</a:t>
            </a:r>
            <a:r>
              <a:rPr lang="en-US" sz="2600">
                <a:solidFill>
                  <a:srgbClr val="FFFF00"/>
                </a:solidFill>
              </a:rPr>
              <a:t> </a:t>
            </a:r>
            <a:r>
              <a:rPr lang="en-US" sz="2600">
                <a:solidFill>
                  <a:schemeClr val="bg1"/>
                </a:solidFill>
              </a:rPr>
              <a:t>for sample Application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77766" y="4498428"/>
            <a:ext cx="4382813" cy="2786898"/>
          </a:xfrm>
          <a:prstGeom prst="roundRect">
            <a:avLst>
              <a:gd name="adj" fmla="val 620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13" grpId="0" animBg="1"/>
      <p:bldP spid="16" grpId="0" animBg="1"/>
      <p:bldP spid="17" grpId="0" animBg="1"/>
      <p:bldP spid="21" grpId="0" animBg="1"/>
      <p:bldP spid="2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Liveness Probe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  <a:endParaRPr lang="en-US" sz="3000" b="1"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  <a:endParaRPr lang="en-US" sz="5000" dirty="0"/>
          </a:p>
        </p:txBody>
      </p:sp>
      <p:sp>
        <p:nvSpPr>
          <p:cNvPr id="7" name="Oval 6"/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  <a:endParaRPr lang="en-US" sz="5000" dirty="0"/>
          </a:p>
        </p:txBody>
      </p:sp>
      <p:sp>
        <p:nvSpPr>
          <p:cNvPr id="8" name="Oval 7"/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these probes in Kubernetes ?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34898" y="1505415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</a:t>
            </a:r>
            <a:r>
              <a:rPr lang="en-US" sz="3000" dirty="0">
                <a:solidFill>
                  <a:srgbClr val="FFFF00"/>
                </a:solidFill>
              </a:rPr>
              <a:t>haven’t</a:t>
            </a:r>
            <a:r>
              <a:rPr lang="en-US" sz="3000" dirty="0"/>
              <a:t> started</a:t>
            </a:r>
            <a:endParaRPr lang="en-US" sz="3000" dirty="0"/>
          </a:p>
        </p:txBody>
      </p:sp>
      <p:sp>
        <p:nvSpPr>
          <p:cNvPr id="9" name="Rounded Rectangle 8"/>
          <p:cNvSpPr/>
          <p:nvPr/>
        </p:nvSpPr>
        <p:spPr>
          <a:xfrm>
            <a:off x="434898" y="5843239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not serving </a:t>
            </a:r>
            <a:r>
              <a:rPr lang="en-US" sz="3000" dirty="0"/>
              <a:t>traffic</a:t>
            </a:r>
            <a:endParaRPr lang="en-US" sz="3000" dirty="0"/>
          </a:p>
        </p:txBody>
      </p:sp>
      <p:sp>
        <p:nvSpPr>
          <p:cNvPr id="10" name="Rounded Rectangle 9"/>
          <p:cNvSpPr/>
          <p:nvPr/>
        </p:nvSpPr>
        <p:spPr>
          <a:xfrm>
            <a:off x="8984166" y="1505415"/>
            <a:ext cx="5363736" cy="155002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000" dirty="0"/>
              <a:t>Containers that are </a:t>
            </a:r>
            <a:r>
              <a:rPr lang="en-US" sz="3000" dirty="0">
                <a:solidFill>
                  <a:srgbClr val="FFFF00"/>
                </a:solidFill>
              </a:rPr>
              <a:t>overloaded</a:t>
            </a:r>
            <a:r>
              <a:rPr lang="en-US" sz="3000" dirty="0"/>
              <a:t> and cannot serve additional traffic</a:t>
            </a:r>
            <a:endParaRPr lang="en-US" sz="3000" dirty="0"/>
          </a:p>
        </p:txBody>
      </p:sp>
      <p:sp>
        <p:nvSpPr>
          <p:cNvPr id="11" name="Rounded Rectangle 10"/>
          <p:cNvSpPr/>
          <p:nvPr/>
        </p:nvSpPr>
        <p:spPr>
          <a:xfrm>
            <a:off x="8984166" y="5843239"/>
            <a:ext cx="5363736" cy="155002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Containers that are completely </a:t>
            </a:r>
            <a:r>
              <a:rPr lang="en-US" sz="3000" dirty="0">
                <a:solidFill>
                  <a:srgbClr val="FFFF00"/>
                </a:solidFill>
              </a:rPr>
              <a:t>dead</a:t>
            </a:r>
            <a:r>
              <a:rPr lang="en-US" sz="3000" dirty="0"/>
              <a:t> and not serving traffic</a:t>
            </a:r>
            <a:endParaRPr lang="en-US" sz="3000" dirty="0"/>
          </a:p>
        </p:txBody>
      </p:sp>
      <p:sp>
        <p:nvSpPr>
          <p:cNvPr id="12" name="Oval 11"/>
          <p:cNvSpPr/>
          <p:nvPr/>
        </p:nvSpPr>
        <p:spPr>
          <a:xfrm>
            <a:off x="5646236" y="3445727"/>
            <a:ext cx="3430858" cy="2007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Probes are used to detect</a:t>
            </a:r>
            <a:endParaRPr lang="en-US" sz="3000" dirty="0"/>
          </a:p>
        </p:txBody>
      </p:sp>
      <p:sp>
        <p:nvSpPr>
          <p:cNvPr id="13" name="Oval 12"/>
          <p:cNvSpPr/>
          <p:nvPr/>
        </p:nvSpPr>
        <p:spPr>
          <a:xfrm>
            <a:off x="524107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Application </a:t>
            </a:r>
            <a:r>
              <a:rPr lang="en-US" dirty="0">
                <a:solidFill>
                  <a:srgbClr val="FFFF00"/>
                </a:solidFill>
              </a:rPr>
              <a:t>Health Checks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511990" y="3769112"/>
            <a:ext cx="4594303" cy="13269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 </a:t>
            </a:r>
            <a:r>
              <a:rPr lang="en-US" dirty="0">
                <a:solidFill>
                  <a:srgbClr val="FFFF00"/>
                </a:solidFill>
              </a:rPr>
              <a:t>delay in Serving Traffic</a:t>
            </a:r>
            <a:r>
              <a:rPr lang="en-US" dirty="0"/>
              <a:t> for </a:t>
            </a:r>
            <a:r>
              <a:rPr lang="en-US" dirty="0">
                <a:solidFill>
                  <a:srgbClr val="FFFF00"/>
                </a:solidFill>
              </a:rPr>
              <a:t>High Start-Up Time </a:t>
            </a:r>
            <a:r>
              <a:rPr lang="en-US" dirty="0"/>
              <a:t>Apps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803952" y="673080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</a:t>
            </a:r>
            <a:endParaRPr lang="en-US" sz="3000"/>
          </a:p>
          <a:p>
            <a:r>
              <a:rPr lang="en-US" sz="3000"/>
              <a:t>Workload</a:t>
            </a:r>
            <a:endParaRPr lang="en-US" sz="3000"/>
          </a:p>
          <a:p>
            <a:r>
              <a:rPr lang="en-US" sz="3000"/>
              <a:t>Identity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/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/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/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1037" name="Rounded Rectangle 1036"/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39" name="Rounded Rectangle 1038"/>
          <p:cNvSpPr/>
          <p:nvPr/>
        </p:nvSpPr>
        <p:spPr>
          <a:xfrm>
            <a:off x="2264695" y="5358134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/>
          <p:cNvSpPr txBox="1"/>
          <p:nvPr/>
        </p:nvSpPr>
        <p:spPr>
          <a:xfrm>
            <a:off x="2334872" y="624075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-no-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03" y="542060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TextBox 1041"/>
          <p:cNvSpPr txBox="1"/>
          <p:nvPr/>
        </p:nvSpPr>
        <p:spPr>
          <a:xfrm>
            <a:off x="3395963" y="50304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wid-kns</a:t>
            </a:r>
            <a:endParaRPr lang="en-US" sz="1400"/>
          </a:p>
        </p:txBody>
      </p:sp>
      <p:sp>
        <p:nvSpPr>
          <p:cNvPr id="1043" name="Rounded Rectangle 1042"/>
          <p:cNvSpPr/>
          <p:nvPr/>
        </p:nvSpPr>
        <p:spPr>
          <a:xfrm>
            <a:off x="3432675" y="5362718"/>
            <a:ext cx="1054960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3434725" y="6245340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wid</a:t>
            </a:r>
            <a:r>
              <a:rPr lang="en-US" sz="1400"/>
              <a:t>-with-</a:t>
            </a:r>
            <a:r>
              <a:rPr lang="en-US" sz="1400" err="1"/>
              <a:t>sa</a:t>
            </a:r>
            <a:endParaRPr lang="en-US" sz="1400"/>
          </a:p>
        </p:txBody>
      </p:sp>
      <p:pic>
        <p:nvPicPr>
          <p:cNvPr id="10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/>
          <p:cNvCxnSpPr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/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/>
          <p:cNvSpPr txBox="1"/>
          <p:nvPr/>
        </p:nvSpPr>
        <p:spPr>
          <a:xfrm>
            <a:off x="5102606" y="6227296"/>
            <a:ext cx="7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wid-ksa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/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  <a:endParaRPr lang="en-US"/>
          </a:p>
        </p:txBody>
      </p:sp>
      <p:pic>
        <p:nvPicPr>
          <p:cNvPr id="12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  <a:endParaRPr lang="en-US" sz="1400"/>
          </a:p>
        </p:txBody>
      </p:sp>
      <p:sp>
        <p:nvSpPr>
          <p:cNvPr id="19" name="TextBox 18"/>
          <p:cNvSpPr txBox="1"/>
          <p:nvPr/>
        </p:nvSpPr>
        <p:spPr>
          <a:xfrm>
            <a:off x="11318644" y="3932009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</a:t>
            </a:r>
            <a:endParaRPr lang="en-US" sz="1400"/>
          </a:p>
        </p:txBody>
      </p:sp>
      <p:pic>
        <p:nvPicPr>
          <p:cNvPr id="20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  <a:endParaRPr lang="en-US" sz="1400"/>
          </a:p>
        </p:txBody>
      </p:sp>
      <p:cxnSp>
        <p:nvCxnSpPr>
          <p:cNvPr id="47" name="Elbow Connector 46"/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  <a:endParaRPr lang="en-US" sz="1400" b="1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/>
          <p:cNvSpPr/>
          <p:nvPr/>
        </p:nvSpPr>
        <p:spPr>
          <a:xfrm>
            <a:off x="8360787" y="4779993"/>
            <a:ext cx="4478029" cy="2129510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" name="Google Shape;1306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02430" y="4830136"/>
            <a:ext cx="413646" cy="3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8707249" y="4784497"/>
            <a:ext cx="162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Compute Engine</a:t>
            </a:r>
            <a:endParaRPr lang="en-US" sz="1400"/>
          </a:p>
        </p:txBody>
      </p:sp>
      <p:pic>
        <p:nvPicPr>
          <p:cNvPr id="2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95776" y="5472445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8791215" y="5369722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63500" y="627970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Node1</a:t>
            </a:r>
            <a:endParaRPr lang="en-US" sz="1200"/>
          </a:p>
        </p:txBody>
      </p:sp>
      <p:pic>
        <p:nvPicPr>
          <p:cNvPr id="43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15884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/>
          <p:cNvSpPr/>
          <p:nvPr/>
        </p:nvSpPr>
        <p:spPr>
          <a:xfrm>
            <a:off x="10111323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083608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Node2</a:t>
            </a:r>
            <a:endParaRPr lang="en-US" sz="1200"/>
          </a:p>
        </p:txBody>
      </p:sp>
      <p:pic>
        <p:nvPicPr>
          <p:cNvPr id="49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604591" y="5463224"/>
            <a:ext cx="719240" cy="6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/>
          <p:cNvSpPr/>
          <p:nvPr/>
        </p:nvSpPr>
        <p:spPr>
          <a:xfrm>
            <a:off x="11400030" y="5360501"/>
            <a:ext cx="1054960" cy="125086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1372315" y="6270485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GKE VM Node3</a:t>
            </a:r>
            <a:endParaRPr lang="en-US" sz="1200"/>
          </a:p>
        </p:txBody>
      </p:sp>
      <p:cxnSp>
        <p:nvCxnSpPr>
          <p:cNvPr id="57" name="Elbow Connector 56"/>
          <p:cNvCxnSpPr>
            <a:stCxn id="1044" idx="2"/>
            <a:endCxn id="23" idx="1"/>
          </p:cNvCxnSpPr>
          <p:nvPr/>
        </p:nvCxnSpPr>
        <p:spPr>
          <a:xfrm rot="5400000" flipH="1" flipV="1">
            <a:off x="5803739" y="3996070"/>
            <a:ext cx="708369" cy="4405726"/>
          </a:xfrm>
          <a:prstGeom prst="bentConnector4">
            <a:avLst>
              <a:gd name="adj1" fmla="val -32271"/>
              <a:gd name="adj2" fmla="val 9445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040" idx="2"/>
            <a:endCxn id="23" idx="2"/>
          </p:cNvCxnSpPr>
          <p:nvPr/>
        </p:nvCxnSpPr>
        <p:spPr>
          <a:xfrm rot="16200000" flipH="1">
            <a:off x="6512956" y="2822657"/>
            <a:ext cx="360970" cy="7812722"/>
          </a:xfrm>
          <a:prstGeom prst="bentConnector3">
            <a:avLst>
              <a:gd name="adj1" fmla="val 2025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424835" y="7046214"/>
            <a:ext cx="1105586" cy="442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715016" y="7006664"/>
            <a:ext cx="621358" cy="5077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658110" y="6925027"/>
            <a:ext cx="1925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List VMs Access Denied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19754" y="6484982"/>
            <a:ext cx="195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List VMs Access Granted</a:t>
            </a:r>
            <a:endParaRPr lang="en-US" sz="1400">
              <a:solidFill>
                <a:srgbClr val="389954"/>
              </a:solidFill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  <a:endParaRPr lang="en-US" sz="1400" b="1">
              <a:solidFill>
                <a:srgbClr val="F5748B"/>
              </a:solidFill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Liveness Probe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Liveness Probe</a:t>
            </a:r>
            <a:endParaRPr lang="en-US" sz="3000" dirty="0"/>
          </a:p>
        </p:txBody>
      </p:sp>
      <p:sp>
        <p:nvSpPr>
          <p:cNvPr id="6" name="Rounded Rectangle 5"/>
          <p:cNvSpPr/>
          <p:nvPr/>
        </p:nvSpPr>
        <p:spPr>
          <a:xfrm>
            <a:off x="117329" y="1449658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Liveness probes lets Kubernetes know whether our </a:t>
            </a:r>
            <a:r>
              <a:rPr lang="en-US" sz="2800" dirty="0">
                <a:solidFill>
                  <a:srgbClr val="0070C0"/>
                </a:solidFill>
              </a:rPr>
              <a:t>application</a:t>
            </a:r>
            <a:r>
              <a:rPr lang="en-US" sz="2800" dirty="0"/>
              <a:t> running in a container inside a pod is </a:t>
            </a:r>
            <a:r>
              <a:rPr lang="en-US" sz="2800" dirty="0">
                <a:solidFill>
                  <a:srgbClr val="0070C0"/>
                </a:solidFill>
              </a:rPr>
              <a:t>healthy or not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117329" y="5339490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our application is healthy Kubernetes </a:t>
            </a:r>
            <a:r>
              <a:rPr lang="en-US" sz="2600" dirty="0">
                <a:solidFill>
                  <a:srgbClr val="FFFF00"/>
                </a:solidFill>
              </a:rPr>
              <a:t>will not involve </a:t>
            </a:r>
            <a:r>
              <a:rPr lang="en-US" sz="2600" dirty="0"/>
              <a:t>with the pod functioning. If our application is unhealthy Kubernetes </a:t>
            </a:r>
            <a:r>
              <a:rPr lang="en-US" sz="2600" dirty="0">
                <a:solidFill>
                  <a:srgbClr val="FFFF00"/>
                </a:solidFill>
              </a:rPr>
              <a:t>will mark the pod as unhealthy</a:t>
            </a:r>
            <a:r>
              <a:rPr lang="en-US" sz="2600" dirty="0"/>
              <a:t>.</a:t>
            </a:r>
            <a:endParaRPr lang="en-US" sz="2600" dirty="0"/>
          </a:p>
        </p:txBody>
      </p:sp>
      <p:sp>
        <p:nvSpPr>
          <p:cNvPr id="8" name="Rounded Rectangle 7"/>
          <p:cNvSpPr/>
          <p:nvPr/>
        </p:nvSpPr>
        <p:spPr>
          <a:xfrm>
            <a:off x="8973628" y="144965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a </a:t>
            </a:r>
            <a:r>
              <a:rPr lang="en-US" sz="2600" dirty="0">
                <a:solidFill>
                  <a:srgbClr val="FFFF00"/>
                </a:solidFill>
              </a:rPr>
              <a:t>Pod fails health-checks continuously</a:t>
            </a:r>
            <a:r>
              <a:rPr lang="en-US" sz="2600" dirty="0"/>
              <a:t>, Kubernetes </a:t>
            </a:r>
            <a:r>
              <a:rPr lang="en-US" sz="2600" dirty="0">
                <a:solidFill>
                  <a:srgbClr val="FF0000"/>
                </a:solidFill>
              </a:rPr>
              <a:t>kills the container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FF0000"/>
                </a:solidFill>
              </a:rPr>
              <a:t>restarts</a:t>
            </a:r>
            <a:r>
              <a:rPr lang="en-US" sz="2600" dirty="0"/>
              <a:t> it.</a:t>
            </a:r>
            <a:endParaRPr lang="en-US" sz="2600" dirty="0"/>
          </a:p>
        </p:txBody>
      </p:sp>
      <p:sp>
        <p:nvSpPr>
          <p:cNvPr id="9" name="Rounded Rectangle 8"/>
          <p:cNvSpPr/>
          <p:nvPr/>
        </p:nvSpPr>
        <p:spPr>
          <a:xfrm>
            <a:off x="8934357" y="5339490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In short, Use liveness probe to </a:t>
            </a:r>
            <a:r>
              <a:rPr lang="en-US" sz="2600" dirty="0">
                <a:solidFill>
                  <a:srgbClr val="FFFF00"/>
                </a:solidFill>
              </a:rPr>
              <a:t>remove unhealthy </a:t>
            </a:r>
            <a:r>
              <a:rPr lang="en-US" sz="2600" dirty="0"/>
              <a:t>pods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415032"/>
            <a:ext cx="6562493" cy="59916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Kubelet </a:t>
            </a:r>
            <a:r>
              <a:rPr lang="en-US" dirty="0">
                <a:solidFill>
                  <a:srgbClr val="0070C0"/>
                </a:solidFill>
              </a:rPr>
              <a:t>will send </a:t>
            </a:r>
            <a:r>
              <a:rPr lang="en-US" dirty="0"/>
              <a:t>a HTTP request every 10 seconds (</a:t>
            </a:r>
            <a:r>
              <a:rPr lang="en-US" dirty="0" err="1">
                <a:solidFill>
                  <a:srgbClr val="C00000"/>
                </a:solidFill>
              </a:rPr>
              <a:t>periodSeconds</a:t>
            </a:r>
            <a:r>
              <a:rPr lang="en-US" dirty="0">
                <a:solidFill>
                  <a:srgbClr val="C00000"/>
                </a:solidFill>
              </a:rPr>
              <a:t>: 10</a:t>
            </a:r>
            <a:r>
              <a:rPr lang="en-US" dirty="0"/>
              <a:t>) and expect a response</a:t>
            </a:r>
            <a:endParaRPr lang="en-US" dirty="0"/>
          </a:p>
          <a:p>
            <a:r>
              <a:rPr lang="en-US" dirty="0"/>
              <a:t>If the Pod responds the </a:t>
            </a:r>
            <a:r>
              <a:rPr lang="en-US" dirty="0">
                <a:solidFill>
                  <a:srgbClr val="0070C0"/>
                </a:solidFill>
              </a:rPr>
              <a:t>HTTP code between 200-399</a:t>
            </a:r>
            <a:r>
              <a:rPr lang="en-US" dirty="0"/>
              <a:t> then the Kubelet considers Pod is </a:t>
            </a:r>
            <a:r>
              <a:rPr lang="en-US" dirty="0">
                <a:solidFill>
                  <a:srgbClr val="0070C0"/>
                </a:solidFill>
              </a:rPr>
              <a:t>healthy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If not </a:t>
            </a:r>
            <a:r>
              <a:rPr lang="en-US" dirty="0" err="1"/>
              <a:t>kubelet</a:t>
            </a:r>
            <a:r>
              <a:rPr lang="en-US" dirty="0"/>
              <a:t> will </a:t>
            </a:r>
            <a:r>
              <a:rPr lang="en-US" dirty="0">
                <a:solidFill>
                  <a:srgbClr val="0070C0"/>
                </a:solidFill>
              </a:rPr>
              <a:t>mark Pod </a:t>
            </a:r>
            <a:r>
              <a:rPr lang="en-US" dirty="0"/>
              <a:t>as unhealthy</a:t>
            </a:r>
            <a:endParaRPr lang="en-US" dirty="0"/>
          </a:p>
          <a:p>
            <a:r>
              <a:rPr lang="en-US" dirty="0"/>
              <a:t>If the health-check fails </a:t>
            </a:r>
            <a:r>
              <a:rPr lang="en-US" dirty="0">
                <a:solidFill>
                  <a:srgbClr val="0070C0"/>
                </a:solidFill>
              </a:rPr>
              <a:t>3 times consecutively</a:t>
            </a:r>
            <a:r>
              <a:rPr lang="en-US" dirty="0"/>
              <a:t> (</a:t>
            </a:r>
            <a:r>
              <a:rPr lang="en-US" dirty="0" err="1">
                <a:solidFill>
                  <a:srgbClr val="C00000"/>
                </a:solidFill>
              </a:rPr>
              <a:t>failureThreshold</a:t>
            </a:r>
            <a:r>
              <a:rPr lang="en-US" dirty="0">
                <a:solidFill>
                  <a:srgbClr val="C00000"/>
                </a:solidFill>
              </a:rPr>
              <a:t>: 3</a:t>
            </a:r>
            <a:r>
              <a:rPr lang="en-US" dirty="0"/>
              <a:t>) then Kubelet </a:t>
            </a:r>
            <a:r>
              <a:rPr lang="en-US" dirty="0">
                <a:solidFill>
                  <a:srgbClr val="0070C0"/>
                </a:solidFill>
              </a:rPr>
              <a:t>kills the container</a:t>
            </a:r>
            <a:r>
              <a:rPr lang="en-US" dirty="0"/>
              <a:t> pod </a:t>
            </a:r>
            <a:r>
              <a:rPr lang="en-US" dirty="0">
                <a:solidFill>
                  <a:srgbClr val="0070C0"/>
                </a:solidFill>
              </a:rPr>
              <a:t>restarts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it</a:t>
            </a:r>
            <a:r>
              <a:rPr lang="en-US" dirty="0"/>
              <a:t>.  (Its container and not pod)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6839" y="33775"/>
            <a:ext cx="12618720" cy="1188851"/>
          </a:xfrm>
        </p:spPr>
        <p:txBody>
          <a:bodyPr/>
          <a:lstStyle/>
          <a:p>
            <a:r>
              <a:rPr lang="en-US" dirty="0"/>
              <a:t>What happens when we use Liveness Probes?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1069" y="1141284"/>
            <a:ext cx="6406376" cy="6265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ways we can deploy these probes 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5326" y="1338146"/>
            <a:ext cx="4282069" cy="2464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HTTP</a:t>
            </a:r>
            <a:endParaRPr lang="en-US" sz="5300" dirty="0"/>
          </a:p>
          <a:p>
            <a:pPr algn="ctr"/>
            <a:r>
              <a:rPr lang="en-US" sz="5300" dirty="0"/>
              <a:t>Request</a:t>
            </a:r>
            <a:endParaRPr lang="en-US" sz="5300" dirty="0"/>
          </a:p>
        </p:txBody>
      </p:sp>
      <p:sp>
        <p:nvSpPr>
          <p:cNvPr id="6" name="Oval 5"/>
          <p:cNvSpPr/>
          <p:nvPr/>
        </p:nvSpPr>
        <p:spPr>
          <a:xfrm>
            <a:off x="4809894" y="3274742"/>
            <a:ext cx="4282069" cy="2464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TCP</a:t>
            </a:r>
            <a:endParaRPr lang="en-US" sz="5300" dirty="0"/>
          </a:p>
        </p:txBody>
      </p:sp>
      <p:sp>
        <p:nvSpPr>
          <p:cNvPr id="7" name="Oval 6"/>
          <p:cNvSpPr/>
          <p:nvPr/>
        </p:nvSpPr>
        <p:spPr>
          <a:xfrm>
            <a:off x="9987776" y="5099824"/>
            <a:ext cx="4282069" cy="2464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00" dirty="0"/>
              <a:t>Command</a:t>
            </a:r>
            <a:endParaRPr lang="en-US" sz="5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Implement Probes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90" y="2125816"/>
            <a:ext cx="4662020" cy="550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67" y="3043628"/>
            <a:ext cx="4882998" cy="4587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322" y="4407650"/>
            <a:ext cx="4232662" cy="322303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2234" y="1159727"/>
            <a:ext cx="4259766" cy="8140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85317" y="2125816"/>
            <a:ext cx="4259766" cy="814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128218" y="3414930"/>
            <a:ext cx="4259766" cy="8140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Request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Demo-59</a:t>
            </a:r>
            <a:r>
              <a:rPr lang="en-US" sz="3000" dirty="0"/>
              <a:t> Kubernetes Liveness Probes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86379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Linux Command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942181" y="3467474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24255" y="346873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942181" y="4376535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008134" y="437653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Liveness Probe with </a:t>
            </a:r>
            <a:r>
              <a:rPr lang="en-US" sz="2600" dirty="0">
                <a:solidFill>
                  <a:srgbClr val="FFFF00"/>
                </a:solidFill>
              </a:rPr>
              <a:t>TCP Request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72" y="1968526"/>
            <a:ext cx="6536419" cy="463910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8444" y="2344527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53207" y="5686442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4093" y="6176298"/>
            <a:ext cx="4456571" cy="3829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Startup Probe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  <a:endParaRPr lang="en-US" sz="3000" b="1"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  <a:endParaRPr lang="en-US" sz="5000" dirty="0"/>
          </a:p>
        </p:txBody>
      </p:sp>
      <p:sp>
        <p:nvSpPr>
          <p:cNvPr id="7" name="Oval 6"/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  <a:endParaRPr lang="en-US" sz="5000" dirty="0"/>
          </a:p>
        </p:txBody>
      </p:sp>
      <p:sp>
        <p:nvSpPr>
          <p:cNvPr id="8" name="Oval 7"/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  <a:endParaRPr lang="en-US" sz="5000" dirty="0"/>
          </a:p>
        </p:txBody>
      </p:sp>
      <p:sp>
        <p:nvSpPr>
          <p:cNvPr id="3" name="Oval 2"/>
          <p:cNvSpPr/>
          <p:nvPr/>
        </p:nvSpPr>
        <p:spPr>
          <a:xfrm>
            <a:off x="4481673" y="2916042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Startup Probe</a:t>
            </a:r>
            <a:endParaRPr lang="en-US" sz="3000" dirty="0"/>
          </a:p>
        </p:txBody>
      </p:sp>
      <p:sp>
        <p:nvSpPr>
          <p:cNvPr id="6" name="Rounded Rectangle 5"/>
          <p:cNvSpPr/>
          <p:nvPr/>
        </p:nvSpPr>
        <p:spPr>
          <a:xfrm>
            <a:off x="106178" y="1056725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let Kubernetes know whether our application running in a container inside Pod has </a:t>
            </a:r>
            <a:r>
              <a:rPr lang="en-US" sz="2600" dirty="0">
                <a:solidFill>
                  <a:srgbClr val="FFFF00"/>
                </a:solidFill>
              </a:rPr>
              <a:t>started</a:t>
            </a:r>
            <a:r>
              <a:rPr lang="en-US" sz="2600" dirty="0"/>
              <a:t>.</a:t>
            </a:r>
            <a:endParaRPr lang="en-US" sz="2600" dirty="0"/>
          </a:p>
        </p:txBody>
      </p:sp>
      <p:sp>
        <p:nvSpPr>
          <p:cNvPr id="7" name="Rounded Rectangle 6"/>
          <p:cNvSpPr/>
          <p:nvPr/>
        </p:nvSpPr>
        <p:spPr>
          <a:xfrm>
            <a:off x="106178" y="5178115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 has </a:t>
            </a:r>
            <a:r>
              <a:rPr lang="en-US" sz="2600" dirty="0">
                <a:solidFill>
                  <a:srgbClr val="FFFF00"/>
                </a:solidFill>
              </a:rPr>
              <a:t>higher priority </a:t>
            </a:r>
            <a:r>
              <a:rPr lang="en-US" sz="2600" dirty="0"/>
              <a:t>over the liveness and readiness probes.  </a:t>
            </a:r>
            <a:r>
              <a:rPr lang="en-US" sz="2600" dirty="0">
                <a:solidFill>
                  <a:srgbClr val="FFFF00"/>
                </a:solidFill>
              </a:rPr>
              <a:t>Until</a:t>
            </a:r>
            <a:r>
              <a:rPr lang="en-US" sz="2600" dirty="0"/>
              <a:t> the Startup Probe succeeds, all the other Probes are </a:t>
            </a:r>
            <a:r>
              <a:rPr lang="en-US" sz="2600" dirty="0">
                <a:solidFill>
                  <a:srgbClr val="FFFF00"/>
                </a:solidFill>
              </a:rPr>
              <a:t>disabled</a:t>
            </a:r>
            <a:r>
              <a:rPr lang="en-US" sz="2600" dirty="0"/>
              <a:t>.</a:t>
            </a:r>
            <a:endParaRPr lang="en-US" sz="2600" dirty="0"/>
          </a:p>
        </p:txBody>
      </p:sp>
      <p:sp>
        <p:nvSpPr>
          <p:cNvPr id="8" name="Rounded Rectangle 7"/>
          <p:cNvSpPr/>
          <p:nvPr/>
        </p:nvSpPr>
        <p:spPr>
          <a:xfrm>
            <a:off x="8962475" y="1239094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Startup probes are useful in situations where our app can take a </a:t>
            </a:r>
            <a:r>
              <a:rPr lang="en-US" sz="2600" dirty="0">
                <a:solidFill>
                  <a:srgbClr val="FFFF00"/>
                </a:solidFill>
              </a:rPr>
              <a:t>long time to start </a:t>
            </a:r>
            <a:r>
              <a:rPr lang="en-US" sz="2600" dirty="0"/>
              <a:t>or </a:t>
            </a:r>
            <a:r>
              <a:rPr lang="en-US" sz="2600" dirty="0">
                <a:solidFill>
                  <a:srgbClr val="FFFF00"/>
                </a:solidFill>
              </a:rPr>
              <a:t>could fail </a:t>
            </a:r>
            <a:r>
              <a:rPr lang="en-US" sz="2600" dirty="0"/>
              <a:t>sometimes on startup.</a:t>
            </a:r>
            <a:endParaRPr lang="en-US" sz="2600" dirty="0"/>
          </a:p>
        </p:txBody>
      </p:sp>
      <p:sp>
        <p:nvSpPr>
          <p:cNvPr id="9" name="Rounded Rectangle 8"/>
          <p:cNvSpPr/>
          <p:nvPr/>
        </p:nvSpPr>
        <p:spPr>
          <a:xfrm>
            <a:off x="8962475" y="3384393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Example: If our container needs to work on loading </a:t>
            </a:r>
            <a:r>
              <a:rPr lang="en-US" sz="2600" dirty="0">
                <a:solidFill>
                  <a:srgbClr val="FFFF00"/>
                </a:solidFill>
              </a:rPr>
              <a:t>large data </a:t>
            </a:r>
            <a:r>
              <a:rPr lang="en-US" sz="2600" dirty="0"/>
              <a:t>during startup, we can use a startup probe.</a:t>
            </a:r>
            <a:endParaRPr lang="en-US" sz="2600" dirty="0"/>
          </a:p>
        </p:txBody>
      </p:sp>
      <p:sp>
        <p:nvSpPr>
          <p:cNvPr id="10" name="Rounded Rectangle 9"/>
          <p:cNvSpPr/>
          <p:nvPr/>
        </p:nvSpPr>
        <p:spPr>
          <a:xfrm>
            <a:off x="9011695" y="5555948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If the startup probe </a:t>
            </a:r>
            <a:r>
              <a:rPr lang="en-US" sz="2600" dirty="0">
                <a:solidFill>
                  <a:srgbClr val="FFFF00"/>
                </a:solidFill>
              </a:rPr>
              <a:t>never succeeds, </a:t>
            </a:r>
            <a:r>
              <a:rPr lang="en-US" sz="2600" dirty="0"/>
              <a:t>the container is </a:t>
            </a:r>
            <a:r>
              <a:rPr lang="en-US" sz="2600" dirty="0">
                <a:solidFill>
                  <a:srgbClr val="C00000"/>
                </a:solidFill>
              </a:rPr>
              <a:t>killed after 300s </a:t>
            </a:r>
            <a:r>
              <a:rPr lang="en-US" sz="2600" dirty="0"/>
              <a:t>and subject to the pod's </a:t>
            </a:r>
            <a:r>
              <a:rPr lang="en-US" sz="2600" dirty="0" err="1">
                <a:solidFill>
                  <a:srgbClr val="C00000"/>
                </a:solidFill>
              </a:rPr>
              <a:t>restartPolicy</a:t>
            </a:r>
            <a:r>
              <a:rPr lang="en-US" sz="2600" dirty="0"/>
              <a:t>.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Startup Probe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890" y="2357237"/>
            <a:ext cx="13870620" cy="281010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441473" y="4427034"/>
            <a:ext cx="3278459" cy="47950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84956" y="6285487"/>
            <a:ext cx="8943278" cy="10147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failureThreshold</a:t>
            </a:r>
            <a:r>
              <a:rPr lang="en-US" dirty="0">
                <a:solidFill>
                  <a:srgbClr val="FFFF00"/>
                </a:solidFill>
              </a:rPr>
              <a:t> * </a:t>
            </a:r>
            <a:r>
              <a:rPr lang="en-US" dirty="0" err="1">
                <a:solidFill>
                  <a:srgbClr val="FFFF00"/>
                </a:solidFill>
              </a:rPr>
              <a:t>periodSeconds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long enough to cover the worse case startup time.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9556595" y="4906537"/>
            <a:ext cx="0" cy="1378950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Demo-60</a:t>
            </a:r>
            <a:r>
              <a:rPr lang="en-US" sz="3000" dirty="0"/>
              <a:t>: Kubernetes Startup Probes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02470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024255" y="25810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Startup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61" y="2155372"/>
            <a:ext cx="6784618" cy="375557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9412" y="2518287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598801"/>
            <a:ext cx="13123849" cy="709231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1937" y="47617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907261"/>
            <a:ext cx="12833098" cy="66505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7807" y="8558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556149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632311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2297" y="164662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5263" y="1653872"/>
            <a:ext cx="476054" cy="52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222944" y="164607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1680020" y="1949572"/>
            <a:ext cx="502135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2" y="190067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1837469" y="2149866"/>
            <a:ext cx="4698798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8543" y="2103460"/>
            <a:ext cx="222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us-central1-a, 1-b, 1-c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1934487" y="2383472"/>
            <a:ext cx="4421157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0441" y="24170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414572" y="2417073"/>
            <a:ext cx="133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Node-1,2,3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8326249" y="-8610"/>
            <a:ext cx="5174774" cy="548508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GKE - External DNS Install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3469" y="880973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2053102" y="2917659"/>
            <a:ext cx="4199663" cy="152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2603431"/>
            <a:ext cx="619863" cy="600492"/>
          </a:xfrm>
          <a:prstGeom prst="rect">
            <a:avLst/>
          </a:prstGeom>
          <a:noFill/>
        </p:spPr>
      </p:pic>
      <p:sp>
        <p:nvSpPr>
          <p:cNvPr id="1029" name="Rounded Rectangle 1028"/>
          <p:cNvSpPr/>
          <p:nvPr/>
        </p:nvSpPr>
        <p:spPr>
          <a:xfrm>
            <a:off x="2336183" y="3276029"/>
            <a:ext cx="3432253" cy="10592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/>
          <p:cNvSpPr txBox="1"/>
          <p:nvPr/>
        </p:nvSpPr>
        <p:spPr>
          <a:xfrm>
            <a:off x="3204512" y="4074577"/>
            <a:ext cx="17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MDS </a:t>
            </a:r>
            <a:r>
              <a:rPr lang="en-US" sz="1400" err="1"/>
              <a:t>DaemonSet</a:t>
            </a:r>
            <a:endParaRPr lang="en-US" sz="1400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3" y="336378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2" y="3370409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21" y="336118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44" y="3372966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/>
          <p:cNvSpPr txBox="1"/>
          <p:nvPr/>
        </p:nvSpPr>
        <p:spPr>
          <a:xfrm>
            <a:off x="3072221" y="2929801"/>
            <a:ext cx="2044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</a:t>
            </a:r>
            <a:r>
              <a:rPr lang="en-US" sz="1400" err="1"/>
              <a:t>kube</a:t>
            </a:r>
            <a:r>
              <a:rPr lang="en-US" sz="1400"/>
              <a:t>-system</a:t>
            </a:r>
            <a:endParaRPr lang="en-US" sz="1400"/>
          </a:p>
        </p:txBody>
      </p:sp>
      <p:sp>
        <p:nvSpPr>
          <p:cNvPr id="1037" name="Rounded Rectangle 1036"/>
          <p:cNvSpPr/>
          <p:nvPr/>
        </p:nvSpPr>
        <p:spPr>
          <a:xfrm>
            <a:off x="2053102" y="5057729"/>
            <a:ext cx="4199663" cy="1521412"/>
          </a:xfrm>
          <a:prstGeom prst="roundRect">
            <a:avLst/>
          </a:prstGeom>
          <a:solidFill>
            <a:srgbClr val="FEEE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0" y="4720923"/>
            <a:ext cx="619863" cy="600492"/>
          </a:xfrm>
          <a:prstGeom prst="rect">
            <a:avLst/>
          </a:prstGeom>
          <a:noFill/>
        </p:spPr>
      </p:pic>
      <p:sp>
        <p:nvSpPr>
          <p:cNvPr id="1042" name="TextBox 1041"/>
          <p:cNvSpPr txBox="1"/>
          <p:nvPr/>
        </p:nvSpPr>
        <p:spPr>
          <a:xfrm>
            <a:off x="3111883" y="5030494"/>
            <a:ext cx="22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Namespace: external-</a:t>
            </a:r>
            <a:r>
              <a:rPr lang="en-US" sz="1400" err="1"/>
              <a:t>dns</a:t>
            </a:r>
            <a:r>
              <a:rPr lang="en-US" sz="1400"/>
              <a:t>-ns</a:t>
            </a:r>
            <a:endParaRPr lang="en-US" sz="1400"/>
          </a:p>
        </p:txBody>
      </p:sp>
      <p:sp>
        <p:nvSpPr>
          <p:cNvPr id="1043" name="Rounded Rectangle 1042"/>
          <p:cNvSpPr/>
          <p:nvPr/>
        </p:nvSpPr>
        <p:spPr>
          <a:xfrm>
            <a:off x="2229580" y="5362718"/>
            <a:ext cx="2258055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2326389" y="6072209"/>
            <a:ext cx="194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external-</a:t>
            </a:r>
            <a:r>
              <a:rPr lang="en-US" sz="1400" err="1"/>
              <a:t>dns</a:t>
            </a:r>
            <a:r>
              <a:rPr lang="en-US" sz="1400"/>
              <a:t> Deployment</a:t>
            </a:r>
            <a:endParaRPr lang="en-US" sz="1400"/>
          </a:p>
        </p:txBody>
      </p:sp>
      <p:pic>
        <p:nvPicPr>
          <p:cNvPr id="10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83" y="5425184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9" name="Straight Arrow Connector 1048"/>
          <p:cNvCxnSpPr>
            <a:stCxn id="1043" idx="3"/>
          </p:cNvCxnSpPr>
          <p:nvPr/>
        </p:nvCxnSpPr>
        <p:spPr>
          <a:xfrm>
            <a:off x="4487635" y="5946982"/>
            <a:ext cx="448587" cy="991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ounded Rectangle 1054"/>
          <p:cNvSpPr/>
          <p:nvPr/>
        </p:nvSpPr>
        <p:spPr>
          <a:xfrm>
            <a:off x="4933578" y="5363606"/>
            <a:ext cx="1155741" cy="1138737"/>
          </a:xfrm>
          <a:prstGeom prst="round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5" y="5408161"/>
            <a:ext cx="820984" cy="7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TextBox 1056"/>
          <p:cNvSpPr txBox="1"/>
          <p:nvPr/>
        </p:nvSpPr>
        <p:spPr>
          <a:xfrm>
            <a:off x="4966739" y="6227296"/>
            <a:ext cx="103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ext-dns-ksa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Google Shape;668;p26"/>
          <p:cNvSpPr/>
          <p:nvPr/>
        </p:nvSpPr>
        <p:spPr>
          <a:xfrm>
            <a:off x="8329134" y="1651658"/>
            <a:ext cx="4551655" cy="2626432"/>
          </a:xfrm>
          <a:prstGeom prst="roundRect">
            <a:avLst>
              <a:gd name="adj" fmla="val 827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37651" y="2160739"/>
            <a:ext cx="3827193" cy="5958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Workload Identity Pool</a:t>
            </a:r>
            <a:endParaRPr lang="en-US"/>
          </a:p>
        </p:txBody>
      </p:sp>
      <p:pic>
        <p:nvPicPr>
          <p:cNvPr id="12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912504" y="2870846"/>
            <a:ext cx="1064241" cy="98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4098" y="2883839"/>
            <a:ext cx="1212662" cy="9431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0422" y="3932009"/>
            <a:ext cx="168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Service Account</a:t>
            </a:r>
            <a:endParaRPr lang="en-US" sz="1400"/>
          </a:p>
        </p:txBody>
      </p:sp>
      <p:sp>
        <p:nvSpPr>
          <p:cNvPr id="19" name="TextBox 18"/>
          <p:cNvSpPr txBox="1"/>
          <p:nvPr/>
        </p:nvSpPr>
        <p:spPr>
          <a:xfrm>
            <a:off x="10950414" y="378354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IAM Role </a:t>
            </a:r>
            <a:endParaRPr lang="en-US" sz="1400"/>
          </a:p>
          <a:p>
            <a:pPr algn="ctr"/>
            <a:r>
              <a:rPr lang="en-US" sz="1400"/>
              <a:t>(Cloud DNS Admin)</a:t>
            </a:r>
            <a:endParaRPr lang="en-US" sz="1400"/>
          </a:p>
        </p:txBody>
      </p:sp>
      <p:pic>
        <p:nvPicPr>
          <p:cNvPr id="20" name="Google Shape;400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396133" y="1684657"/>
            <a:ext cx="487635" cy="3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8853704" y="1658425"/>
            <a:ext cx="4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IAM</a:t>
            </a:r>
            <a:endParaRPr lang="en-US" sz="1400"/>
          </a:p>
        </p:txBody>
      </p:sp>
      <p:cxnSp>
        <p:nvCxnSpPr>
          <p:cNvPr id="47" name="Elbow Connector 46"/>
          <p:cNvCxnSpPr>
            <a:stCxn id="1055" idx="3"/>
            <a:endCxn id="12" idx="1"/>
          </p:cNvCxnSpPr>
          <p:nvPr/>
        </p:nvCxnSpPr>
        <p:spPr>
          <a:xfrm flipV="1">
            <a:off x="6089319" y="3364010"/>
            <a:ext cx="2823185" cy="2568965"/>
          </a:xfrm>
          <a:prstGeom prst="bentConnector3">
            <a:avLst>
              <a:gd name="adj1" fmla="val 3342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43613" y="3033219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IAM Policy Binding</a:t>
            </a:r>
            <a:endParaRPr lang="en-US" sz="1400" b="1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>
            <a:endCxn id="14" idx="1"/>
          </p:cNvCxnSpPr>
          <p:nvPr/>
        </p:nvCxnSpPr>
        <p:spPr>
          <a:xfrm>
            <a:off x="9976745" y="3355429"/>
            <a:ext cx="1107353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48;p38"/>
          <p:cNvSpPr/>
          <p:nvPr/>
        </p:nvSpPr>
        <p:spPr>
          <a:xfrm>
            <a:off x="8360787" y="4779992"/>
            <a:ext cx="4478029" cy="2406705"/>
          </a:xfrm>
          <a:prstGeom prst="roundRect">
            <a:avLst>
              <a:gd name="adj" fmla="val 827"/>
            </a:avLst>
          </a:prstGeom>
          <a:solidFill>
            <a:srgbClr val="F9FB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33333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07250" y="4784497"/>
            <a:ext cx="113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Cloud DNS</a:t>
            </a:r>
            <a:endParaRPr lang="en-US" sz="1400"/>
          </a:p>
        </p:txBody>
      </p:sp>
      <p:sp>
        <p:nvSpPr>
          <p:cNvPr id="30" name="Rounded Rectangle 29"/>
          <p:cNvSpPr/>
          <p:nvPr/>
        </p:nvSpPr>
        <p:spPr>
          <a:xfrm>
            <a:off x="8791215" y="5369723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1044" idx="2"/>
            <a:endCxn id="23" idx="1"/>
          </p:cNvCxnSpPr>
          <p:nvPr/>
        </p:nvCxnSpPr>
        <p:spPr>
          <a:xfrm rot="5400000" flipH="1" flipV="1">
            <a:off x="5524512" y="3759154"/>
            <a:ext cx="612084" cy="5060465"/>
          </a:xfrm>
          <a:prstGeom prst="bentConnector4">
            <a:avLst>
              <a:gd name="adj1" fmla="val -71140"/>
              <a:gd name="adj2" fmla="val 9382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300321" y="6684669"/>
            <a:ext cx="47389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>
                <a:solidFill>
                  <a:srgbClr val="7030A0"/>
                </a:solidFill>
              </a:rPr>
              <a:t>Create / Update / Delete DNS Records in Cloud DNS</a:t>
            </a:r>
            <a:endParaRPr lang="en-US" sz="1700">
              <a:solidFill>
                <a:srgbClr val="7030A0"/>
              </a:solidFill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5400000" flipH="1" flipV="1">
            <a:off x="5936300" y="574679"/>
            <a:ext cx="817360" cy="4585341"/>
          </a:xfrm>
          <a:prstGeom prst="bentConnector2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2637" y="4382354"/>
            <a:ext cx="0" cy="975780"/>
          </a:xfrm>
          <a:prstGeom prst="straightConnector1">
            <a:avLst/>
          </a:prstGeom>
          <a:ln w="63500">
            <a:solidFill>
              <a:srgbClr val="F5748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4571" y="2141242"/>
            <a:ext cx="130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F5748B"/>
                </a:solidFill>
              </a:rPr>
              <a:t>Authentication</a:t>
            </a:r>
            <a:endParaRPr lang="en-US" sz="1400" b="1">
              <a:solidFill>
                <a:srgbClr val="F5748B"/>
              </a:solidFill>
            </a:endParaRPr>
          </a:p>
        </p:txBody>
      </p:sp>
      <p:pic>
        <p:nvPicPr>
          <p:cNvPr id="32" name="Google Shape;89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239290" y="5420974"/>
            <a:ext cx="887873" cy="78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/>
          <p:cNvCxnSpPr>
            <a:stCxn id="32" idx="3"/>
            <a:endCxn id="1045" idx="1"/>
          </p:cNvCxnSpPr>
          <p:nvPr/>
        </p:nvCxnSpPr>
        <p:spPr>
          <a:xfrm>
            <a:off x="3127163" y="5813290"/>
            <a:ext cx="398920" cy="514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434323" y="4826439"/>
            <a:ext cx="372691" cy="4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28207" y="5463224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ounded Rectangle 54"/>
          <p:cNvSpPr/>
          <p:nvPr/>
        </p:nvSpPr>
        <p:spPr>
          <a:xfrm>
            <a:off x="8801701" y="597965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38693" y="607315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ounded Rectangle 57"/>
          <p:cNvSpPr/>
          <p:nvPr/>
        </p:nvSpPr>
        <p:spPr>
          <a:xfrm>
            <a:off x="8807014" y="6600124"/>
            <a:ext cx="3904698" cy="5213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2462;p5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944006" y="6693625"/>
            <a:ext cx="305180" cy="3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/>
          <p:cNvSpPr txBox="1"/>
          <p:nvPr/>
        </p:nvSpPr>
        <p:spPr>
          <a:xfrm>
            <a:off x="9311799" y="5431370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app1.kalyanreddydaida.com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300911" y="6059918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app2.kalyanreddydaida.com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313790" y="6633544"/>
            <a:ext cx="32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rgbClr val="7030A0"/>
                </a:solidFill>
              </a:rPr>
              <a:t>app3.kalyanreddydaida.com</a:t>
            </a:r>
            <a:endParaRPr lang="en-US" sz="1800">
              <a:solidFill>
                <a:srgbClr val="7030A0"/>
              </a:solidFill>
            </a:endParaRPr>
          </a:p>
        </p:txBody>
      </p:sp>
      <p:pic>
        <p:nvPicPr>
          <p:cNvPr id="25" name="Google Shape;239;p2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757978" y="3061995"/>
            <a:ext cx="838824" cy="7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94697" y="3770487"/>
            <a:ext cx="122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K8s API Server</a:t>
            </a:r>
            <a:endParaRPr lang="en-US" sz="1400"/>
          </a:p>
        </p:txBody>
      </p:sp>
      <p:pic>
        <p:nvPicPr>
          <p:cNvPr id="31" name="Graphic 30" descr="Programmer male with solid fill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5183" y="-88440"/>
            <a:ext cx="808866" cy="80886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8243" y="-14571"/>
            <a:ext cx="697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Deploy Ingress /service k8s Manifest with external-</a:t>
            </a:r>
            <a:r>
              <a:rPr lang="en-IN" sz="1800" err="1">
                <a:solidFill>
                  <a:srgbClr val="7030A0"/>
                </a:solidFill>
                <a:latin typeface="Monaco" pitchFamily="2" charset="77"/>
              </a:rPr>
              <a:t>dns</a:t>
            </a:r>
            <a:r>
              <a:rPr lang="en-IN" sz="180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1800">
                <a:solidFill>
                  <a:srgbClr val="7030A0"/>
                </a:solidFill>
                <a:effectLst/>
                <a:latin typeface="Monaco" pitchFamily="2" charset="77"/>
              </a:rPr>
              <a:t>Annotations</a:t>
            </a:r>
            <a:endParaRPr lang="en-IN" sz="1800">
              <a:solidFill>
                <a:srgbClr val="7030A0"/>
              </a:solidFill>
              <a:effectLst/>
              <a:latin typeface="Monaco" pitchFamily="2" charset="77"/>
            </a:endParaRPr>
          </a:p>
        </p:txBody>
      </p:sp>
      <p:cxnSp>
        <p:nvCxnSpPr>
          <p:cNvPr id="36" name="Elbow Connector 35"/>
          <p:cNvCxnSpPr>
            <a:stCxn id="31" idx="1"/>
            <a:endCxn id="25" idx="0"/>
          </p:cNvCxnSpPr>
          <p:nvPr/>
        </p:nvCxnSpPr>
        <p:spPr>
          <a:xfrm rot="10800000" flipV="1">
            <a:off x="1177391" y="315993"/>
            <a:ext cx="6137793" cy="27460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5" idx="2"/>
            <a:endCxn id="1043" idx="1"/>
          </p:cNvCxnSpPr>
          <p:nvPr/>
        </p:nvCxnSpPr>
        <p:spPr>
          <a:xfrm rot="16200000" flipH="1">
            <a:off x="623024" y="4340426"/>
            <a:ext cx="2160922" cy="1052190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5928" y="7275572"/>
            <a:ext cx="8083907" cy="84010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/>
              <a:t>External-</a:t>
            </a:r>
            <a:r>
              <a:rPr lang="en-IN" sz="1800" err="1"/>
              <a:t>dns</a:t>
            </a:r>
            <a:r>
              <a:rPr lang="en-IN" sz="1800"/>
              <a:t> retrieves a list of resources  (Services, Ingresses, etc.) </a:t>
            </a:r>
            <a:endParaRPr lang="en-IN" sz="1800"/>
          </a:p>
          <a:p>
            <a:r>
              <a:rPr lang="en-IN" sz="1800"/>
              <a:t>from the </a:t>
            </a:r>
            <a:r>
              <a:rPr lang="en-IN" sz="1800" u="sng">
                <a:hlinkClick r:id="rId16"/>
              </a:rPr>
              <a:t>Kubernetes API</a:t>
            </a:r>
            <a:r>
              <a:rPr lang="en-IN" sz="1800" u="sng"/>
              <a:t> Server </a:t>
            </a:r>
            <a:r>
              <a:rPr lang="en-IN" sz="1800"/>
              <a:t>to determine a desired list of DNS records that need to be created / updated / deleted from Google Cloud DNS</a:t>
            </a:r>
            <a:endParaRPr lang="en-US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23639" y="251260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Readiness Probe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12199" y="162088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" y="1541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69" y="12386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37" y="26757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37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3" y="33204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18" y="511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0" y="62449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9" y="768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9617" y="6971813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  <a:endParaRPr lang="en-US" sz="3000" b="1" dirty="0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  <a:endParaRPr lang="en-US" sz="5000" dirty="0"/>
          </a:p>
        </p:txBody>
      </p:sp>
      <p:sp>
        <p:nvSpPr>
          <p:cNvPr id="7" name="Oval 6"/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  <a:endParaRPr lang="en-US" sz="5000" dirty="0"/>
          </a:p>
        </p:txBody>
      </p:sp>
      <p:sp>
        <p:nvSpPr>
          <p:cNvPr id="8" name="Oval 7"/>
          <p:cNvSpPr/>
          <p:nvPr/>
        </p:nvSpPr>
        <p:spPr>
          <a:xfrm>
            <a:off x="10106722" y="4912112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  <a:endParaRPr lang="en-US" sz="5000" dirty="0"/>
          </a:p>
        </p:txBody>
      </p:sp>
      <p:sp>
        <p:nvSpPr>
          <p:cNvPr id="3" name="Oval 2"/>
          <p:cNvSpPr/>
          <p:nvPr/>
        </p:nvSpPr>
        <p:spPr>
          <a:xfrm>
            <a:off x="9738731" y="4613354"/>
            <a:ext cx="4861932" cy="311119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22140"/>
            <a:ext cx="12618720" cy="1188851"/>
          </a:xfrm>
        </p:spPr>
        <p:txBody>
          <a:bodyPr/>
          <a:lstStyle/>
          <a:p>
            <a:r>
              <a:rPr lang="en-US" dirty="0"/>
              <a:t>Kubernetes Readiness Probe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56773" y="3343970"/>
            <a:ext cx="3101156" cy="21438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</a:t>
            </a:r>
            <a:endParaRPr lang="en-US" sz="3000" dirty="0"/>
          </a:p>
        </p:txBody>
      </p:sp>
      <p:sp>
        <p:nvSpPr>
          <p:cNvPr id="6" name="Rounded Rectangle 5"/>
          <p:cNvSpPr/>
          <p:nvPr/>
        </p:nvSpPr>
        <p:spPr>
          <a:xfrm>
            <a:off x="111994" y="968294"/>
            <a:ext cx="5241073" cy="20629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let Kubernetes know when your application running in a container inside Pod is </a:t>
            </a:r>
            <a:r>
              <a:rPr lang="en-US" sz="2600" dirty="0">
                <a:solidFill>
                  <a:srgbClr val="FFFF00"/>
                </a:solidFill>
              </a:rPr>
              <a:t>ready to serve traffic</a:t>
            </a:r>
            <a:r>
              <a:rPr lang="en-US" sz="2600" dirty="0"/>
              <a:t>.</a:t>
            </a:r>
            <a:endParaRPr lang="en-US" sz="2600" dirty="0"/>
          </a:p>
        </p:txBody>
      </p:sp>
      <p:sp>
        <p:nvSpPr>
          <p:cNvPr id="7" name="Rounded Rectangle 6"/>
          <p:cNvSpPr/>
          <p:nvPr/>
        </p:nvSpPr>
        <p:spPr>
          <a:xfrm>
            <a:off x="111994" y="3129687"/>
            <a:ext cx="5241073" cy="206297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makes sure the readiness probe </a:t>
            </a:r>
            <a:r>
              <a:rPr lang="en-US" sz="2600" dirty="0">
                <a:solidFill>
                  <a:srgbClr val="FFFF00"/>
                </a:solidFill>
              </a:rPr>
              <a:t>passes before allowing a service</a:t>
            </a:r>
            <a:r>
              <a:rPr lang="en-US" sz="2600" dirty="0"/>
              <a:t> to send traffic to the pod.</a:t>
            </a:r>
            <a:endParaRPr lang="en-US" sz="2600" dirty="0"/>
          </a:p>
        </p:txBody>
      </p:sp>
      <p:sp>
        <p:nvSpPr>
          <p:cNvPr id="3" name="Rounded Rectangle 2"/>
          <p:cNvSpPr/>
          <p:nvPr/>
        </p:nvSpPr>
        <p:spPr>
          <a:xfrm>
            <a:off x="111994" y="5291080"/>
            <a:ext cx="5241073" cy="23581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When </a:t>
            </a:r>
            <a:r>
              <a:rPr lang="en-US" sz="2600" dirty="0">
                <a:solidFill>
                  <a:srgbClr val="FFFF00"/>
                </a:solidFill>
              </a:rPr>
              <a:t>liveness probe </a:t>
            </a:r>
            <a:r>
              <a:rPr lang="en-US" sz="2600" dirty="0"/>
              <a:t>failed, </a:t>
            </a:r>
            <a:r>
              <a:rPr lang="en-US" sz="2600" dirty="0">
                <a:solidFill>
                  <a:srgbClr val="FFFF00"/>
                </a:solidFill>
              </a:rPr>
              <a:t>it killed and recreated the container in a pod</a:t>
            </a:r>
            <a:r>
              <a:rPr lang="en-US" sz="2600" dirty="0"/>
              <a:t>, but if  </a:t>
            </a:r>
            <a:r>
              <a:rPr lang="en-US" sz="2600" dirty="0">
                <a:solidFill>
                  <a:srgbClr val="FFFF00"/>
                </a:solidFill>
              </a:rPr>
              <a:t>readiness probe </a:t>
            </a:r>
            <a:r>
              <a:rPr lang="en-US" sz="2600" dirty="0"/>
              <a:t>fails Kubernetes </a:t>
            </a:r>
            <a:r>
              <a:rPr lang="en-US" sz="2600" dirty="0">
                <a:solidFill>
                  <a:srgbClr val="FFFF00"/>
                </a:solidFill>
              </a:rPr>
              <a:t>will remove that pod </a:t>
            </a:r>
            <a:r>
              <a:rPr lang="en-US" sz="2600" dirty="0"/>
              <a:t>from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so that </a:t>
            </a:r>
            <a:r>
              <a:rPr lang="en-US" sz="2600" dirty="0">
                <a:solidFill>
                  <a:srgbClr val="FFFF00"/>
                </a:solidFill>
              </a:rPr>
              <a:t>no traffic</a:t>
            </a:r>
            <a:r>
              <a:rPr lang="en-US" sz="2600" dirty="0"/>
              <a:t> is sent to that pod.</a:t>
            </a:r>
            <a:endParaRPr lang="en-US" sz="2600" dirty="0"/>
          </a:p>
        </p:txBody>
      </p:sp>
      <p:sp>
        <p:nvSpPr>
          <p:cNvPr id="10" name="Rounded Rectangle 9"/>
          <p:cNvSpPr/>
          <p:nvPr/>
        </p:nvSpPr>
        <p:spPr>
          <a:xfrm>
            <a:off x="9151916" y="1066710"/>
            <a:ext cx="5241073" cy="2302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Liveness probes </a:t>
            </a:r>
            <a:r>
              <a:rPr lang="en-US" sz="2600" dirty="0">
                <a:solidFill>
                  <a:srgbClr val="FFFF00"/>
                </a:solidFill>
              </a:rPr>
              <a:t>do not wait for readiness probes</a:t>
            </a:r>
            <a:r>
              <a:rPr lang="en-US" sz="2600" dirty="0"/>
              <a:t> to succeed. If you want to wait before executing a liveness probe you should use </a:t>
            </a:r>
            <a:r>
              <a:rPr lang="en-US" sz="2600" dirty="0" err="1">
                <a:solidFill>
                  <a:srgbClr val="FFFF00"/>
                </a:solidFill>
              </a:rPr>
              <a:t>initialDelaySeconds</a:t>
            </a:r>
            <a:r>
              <a:rPr lang="en-US" sz="2600" dirty="0">
                <a:solidFill>
                  <a:srgbClr val="FFFF00"/>
                </a:solidFill>
              </a:rPr>
              <a:t> or a </a:t>
            </a:r>
            <a:r>
              <a:rPr lang="en-US" sz="2600" dirty="0" err="1">
                <a:solidFill>
                  <a:srgbClr val="FFFF00"/>
                </a:solidFill>
              </a:rPr>
              <a:t>startupProbe</a:t>
            </a:r>
            <a:r>
              <a:rPr lang="en-US" sz="2600" dirty="0">
                <a:solidFill>
                  <a:srgbClr val="FFFF00"/>
                </a:solidFill>
              </a:rPr>
              <a:t>.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51916" y="3520374"/>
            <a:ext cx="5241073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probes runs on the </a:t>
            </a:r>
            <a:r>
              <a:rPr lang="en-US" sz="2600" dirty="0">
                <a:solidFill>
                  <a:srgbClr val="FFFF00"/>
                </a:solidFill>
              </a:rPr>
              <a:t>container</a:t>
            </a:r>
            <a:r>
              <a:rPr lang="en-US" sz="2600" dirty="0"/>
              <a:t> during its whole lifecycle.</a:t>
            </a:r>
            <a:endParaRPr lang="en-US" sz="2600" dirty="0"/>
          </a:p>
        </p:txBody>
      </p:sp>
      <p:sp>
        <p:nvSpPr>
          <p:cNvPr id="13" name="Rounded Rectangle 12"/>
          <p:cNvSpPr/>
          <p:nvPr/>
        </p:nvSpPr>
        <p:spPr>
          <a:xfrm>
            <a:off x="9151916" y="4859991"/>
            <a:ext cx="5241073" cy="28876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Readiness and liveness probes can be used in </a:t>
            </a:r>
            <a:r>
              <a:rPr lang="en-US" sz="2600" dirty="0">
                <a:solidFill>
                  <a:srgbClr val="FFFF00"/>
                </a:solidFill>
              </a:rPr>
              <a:t>parallel</a:t>
            </a:r>
            <a:r>
              <a:rPr lang="en-US" sz="2600" dirty="0"/>
              <a:t> for the same container. </a:t>
            </a:r>
            <a:r>
              <a:rPr lang="en-US" sz="2600" dirty="0">
                <a:solidFill>
                  <a:srgbClr val="FFFF00"/>
                </a:solidFill>
              </a:rPr>
              <a:t>Using both can ensure </a:t>
            </a:r>
            <a:r>
              <a:rPr lang="en-US" sz="2600" dirty="0"/>
              <a:t>that traffic does not reach a container that is not ready for it, and that containers are restarted when they fail.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10" grpId="0" animBg="1"/>
      <p:bldP spid="11" grpId="0" animBg="1"/>
      <p:bldP spid="13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Readiness Probe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776" y="1406312"/>
            <a:ext cx="7772400" cy="62179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87162" y="2062975"/>
            <a:ext cx="5285678" cy="39586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Readiness probe configuration for </a:t>
            </a:r>
            <a:r>
              <a:rPr lang="en-US" sz="3000" dirty="0">
                <a:solidFill>
                  <a:srgbClr val="FFFF00"/>
                </a:solidFill>
              </a:rPr>
              <a:t>Command, HTTP and TCP readiness probes </a:t>
            </a:r>
            <a:r>
              <a:rPr lang="en-US" sz="3000" dirty="0"/>
              <a:t>also remains </a:t>
            </a:r>
            <a:r>
              <a:rPr lang="en-US" sz="3000" dirty="0">
                <a:solidFill>
                  <a:srgbClr val="FFFF00"/>
                </a:solidFill>
              </a:rPr>
              <a:t>identical</a:t>
            </a:r>
            <a:r>
              <a:rPr lang="en-US" sz="3000" dirty="0"/>
              <a:t> to liveness probes.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Demo-61</a:t>
            </a:r>
            <a:r>
              <a:rPr lang="en-US" sz="3000" dirty="0"/>
              <a:t>: Kubernetes </a:t>
            </a:r>
            <a:r>
              <a:rPr lang="en-US" sz="3000" dirty="0" err="1"/>
              <a:t>Rediness</a:t>
            </a:r>
            <a:r>
              <a:rPr lang="en-US" sz="3000" dirty="0"/>
              <a:t> Probes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Readiness Probe with </a:t>
            </a:r>
            <a:r>
              <a:rPr lang="en-US" sz="2600" dirty="0">
                <a:solidFill>
                  <a:srgbClr val="FFFF00"/>
                </a:solidFill>
              </a:rPr>
              <a:t>HTTP Request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61" y="2206273"/>
            <a:ext cx="6583917" cy="375909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4434" y="4753894"/>
            <a:ext cx="5153105" cy="401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Requests &amp; Limits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7699" y="-194121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9140" y="2530028"/>
            <a:ext cx="13992120" cy="4262658"/>
          </a:xfrm>
          <a:prstGeom prst="roundRect">
            <a:avLst>
              <a:gd name="adj" fmla="val 847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91282" y="2960938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9847" y="5697741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Container-1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84471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3608972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542676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54622" y="6269466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377059" y="2986545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9865624" y="5736255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Container-2</a:t>
            </a:r>
            <a:endParaRPr lang="en-US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844711" y="442880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3644326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462115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92825" y="3368348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0389595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2207384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749282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1038959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2207384" y="4581717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25" name="Oval 24"/>
          <p:cNvSpPr/>
          <p:nvPr/>
        </p:nvSpPr>
        <p:spPr>
          <a:xfrm>
            <a:off x="630848" y="849625"/>
            <a:ext cx="13237949" cy="1520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Requests &amp; Limits </a:t>
            </a:r>
            <a:r>
              <a:rPr lang="en-US" sz="3000" dirty="0"/>
              <a:t>are the mechanisms Kubernetes uses to control resources such as </a:t>
            </a:r>
            <a:r>
              <a:rPr lang="en-US" sz="3000" dirty="0">
                <a:solidFill>
                  <a:srgbClr val="FFFF00"/>
                </a:solidFill>
              </a:rPr>
              <a:t>CPU and Memory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04497" y="6950840"/>
            <a:ext cx="8632371" cy="674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and Limits are </a:t>
            </a:r>
            <a:r>
              <a:rPr lang="en-US" sz="2800" dirty="0">
                <a:solidFill>
                  <a:srgbClr val="FFFF00"/>
                </a:solidFill>
              </a:rPr>
              <a:t>per container basis </a:t>
            </a:r>
            <a:r>
              <a:rPr lang="en-US" sz="2800" dirty="0"/>
              <a:t>in a Pod.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8665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52640" y="821173"/>
            <a:ext cx="11521064" cy="3330884"/>
          </a:xfrm>
          <a:prstGeom prst="roundRect">
            <a:avLst>
              <a:gd name="adj" fmla="val 847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973769" y="1048819"/>
            <a:ext cx="10878807" cy="2638103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7933" y="3163702"/>
            <a:ext cx="16116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</a:t>
            </a:r>
            <a:endParaRPr lang="en-US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2246099" y="1253938"/>
            <a:ext cx="4927664" cy="199319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066759" y="1284822"/>
            <a:ext cx="279114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CPU Limit: 1000m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98754" y="2161654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Request : 200m</a:t>
            </a:r>
            <a:endParaRPr lang="en-US" sz="2800" dirty="0"/>
          </a:p>
        </p:txBody>
      </p:sp>
      <p:sp>
        <p:nvSpPr>
          <p:cNvPr id="22" name="Rounded Rectangle 21"/>
          <p:cNvSpPr/>
          <p:nvPr/>
        </p:nvSpPr>
        <p:spPr>
          <a:xfrm>
            <a:off x="7526038" y="1244788"/>
            <a:ext cx="4927664" cy="2002346"/>
          </a:xfrm>
          <a:prstGeom prst="roundRect">
            <a:avLst>
              <a:gd name="adj" fmla="val 1408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221533" y="1275672"/>
            <a:ext cx="3536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Memory Limit: 1024Mi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994424" y="2093305"/>
            <a:ext cx="4006624" cy="774912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 Request : 128Mi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087300" y="3628837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105505" y="5187398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are what the </a:t>
            </a:r>
            <a:r>
              <a:rPr lang="en-US" sz="2800" dirty="0">
                <a:solidFill>
                  <a:srgbClr val="FFFF00"/>
                </a:solidFill>
              </a:rPr>
              <a:t>container is guaranteed</a:t>
            </a:r>
            <a:r>
              <a:rPr lang="en-US" sz="2800" dirty="0"/>
              <a:t> to get</a:t>
            </a:r>
            <a:endParaRPr lang="en-US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105505" y="6502752"/>
            <a:ext cx="6672943" cy="11888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a container requests a resource, Kubernetes will only </a:t>
            </a:r>
            <a:r>
              <a:rPr lang="en-US" sz="2800" dirty="0">
                <a:solidFill>
                  <a:srgbClr val="FFFF00"/>
                </a:solidFill>
              </a:rPr>
              <a:t>schedule it on a node </a:t>
            </a:r>
            <a:r>
              <a:rPr lang="en-US" sz="2800" dirty="0"/>
              <a:t>that can give that resource.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7591351" y="5187398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Limits, make sure a container </a:t>
            </a:r>
            <a:r>
              <a:rPr lang="en-US" sz="2800" dirty="0">
                <a:solidFill>
                  <a:srgbClr val="FFFF00"/>
                </a:solidFill>
              </a:rPr>
              <a:t>never goes above a</a:t>
            </a:r>
            <a:r>
              <a:rPr lang="en-US" sz="2800" dirty="0"/>
              <a:t> certain value</a:t>
            </a:r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7591352" y="6502752"/>
            <a:ext cx="6672943" cy="1188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container is </a:t>
            </a:r>
            <a:r>
              <a:rPr lang="en-US" sz="2800" dirty="0">
                <a:solidFill>
                  <a:srgbClr val="FFFF00"/>
                </a:solidFill>
              </a:rPr>
              <a:t>only allowed to go up </a:t>
            </a:r>
            <a:r>
              <a:rPr lang="en-US" sz="2800" dirty="0"/>
              <a:t>to the limit, and then it is restricted.</a:t>
            </a:r>
            <a:endParaRPr lang="en-US" sz="2800" dirty="0"/>
          </a:p>
        </p:txBody>
      </p:sp>
      <p:sp>
        <p:nvSpPr>
          <p:cNvPr id="33" name="Oval 32"/>
          <p:cNvSpPr/>
          <p:nvPr/>
        </p:nvSpPr>
        <p:spPr>
          <a:xfrm>
            <a:off x="1328057" y="4321629"/>
            <a:ext cx="3733800" cy="696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  <a:endParaRPr lang="en-US" sz="2800" dirty="0"/>
          </a:p>
        </p:txBody>
      </p:sp>
      <p:sp>
        <p:nvSpPr>
          <p:cNvPr id="34" name="Oval 33"/>
          <p:cNvSpPr/>
          <p:nvPr/>
        </p:nvSpPr>
        <p:spPr>
          <a:xfrm>
            <a:off x="8937172" y="4277979"/>
            <a:ext cx="3733800" cy="6966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Requests &amp; Limits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371" y="1475943"/>
            <a:ext cx="7772400" cy="556074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54404" y="3973285"/>
            <a:ext cx="6303053" cy="2906486"/>
          </a:xfrm>
          <a:prstGeom prst="roundRect">
            <a:avLst>
              <a:gd name="adj" fmla="val 12547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05801" y="1672833"/>
            <a:ext cx="5965372" cy="2371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 and Memory collectively called as </a:t>
            </a:r>
            <a:r>
              <a:rPr lang="en-US" sz="2800" dirty="0">
                <a:solidFill>
                  <a:srgbClr val="FFFF00"/>
                </a:solidFill>
              </a:rPr>
              <a:t>Compute Resources </a:t>
            </a:r>
            <a:r>
              <a:rPr lang="en-US" sz="2800" dirty="0"/>
              <a:t>or Resources.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8534403" y="4508561"/>
            <a:ext cx="5965372" cy="23712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are </a:t>
            </a:r>
            <a:r>
              <a:rPr lang="en-US" sz="2800" dirty="0">
                <a:solidFill>
                  <a:srgbClr val="FFFF00"/>
                </a:solidFill>
              </a:rPr>
              <a:t>distinct</a:t>
            </a:r>
            <a:r>
              <a:rPr lang="en-US" sz="2800" dirty="0"/>
              <a:t> from k8s </a:t>
            </a:r>
            <a:r>
              <a:rPr lang="en-US" sz="2800" dirty="0">
                <a:solidFill>
                  <a:srgbClr val="FFFF00"/>
                </a:solidFill>
              </a:rPr>
              <a:t>API Resources </a:t>
            </a:r>
            <a:r>
              <a:rPr lang="en-US" sz="2800" dirty="0">
                <a:solidFill>
                  <a:schemeClr val="bg1"/>
                </a:solidFill>
              </a:rPr>
              <a:t>like </a:t>
            </a:r>
            <a:r>
              <a:rPr lang="en-US" sz="2800" dirty="0"/>
              <a:t>Pods, Deployments and Services.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Demo-62</a:t>
            </a:r>
            <a:r>
              <a:rPr lang="en-US" sz="3000" dirty="0"/>
              <a:t>: Kubernetes Requests &amp; Limits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Deployment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53" y="2347860"/>
            <a:ext cx="6591300" cy="1968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Load Balancer Service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417165" y="677584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 err="1"/>
              <a:t>ExternalDNS</a:t>
            </a:r>
            <a:endParaRPr lang="en-US" sz="3000"/>
          </a:p>
          <a:p>
            <a:r>
              <a:rPr lang="en-US" sz="3000"/>
              <a:t>Demo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ingressextdns101.kalyanreddydaida.com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Demo-63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  <a:endParaRPr lang="en-US" sz="1400" dirty="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  <a:endParaRPr lang="en-US" sz="1400" dirty="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9369" y="504731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 Not Enabled</a:t>
            </a:r>
            <a:endParaRPr lang="en-US" sz="2000" dirty="0"/>
          </a:p>
        </p:txBody>
      </p:sp>
      <p:sp>
        <p:nvSpPr>
          <p:cNvPr id="28" name="Rounded Rectangle 27"/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  <a:endParaRPr lang="en-US" sz="1400" dirty="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4231539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  <a:endParaRPr lang="en-US" sz="1400" dirty="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348282"/>
            <a:ext cx="3799731" cy="4696470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1926894" y="2341026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87731" y="5325943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87731" y="5779512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75199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75199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80903" y="533658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80903" y="5790154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>
            <a:endCxn id="7" idx="3"/>
          </p:cNvCxnSpPr>
          <p:nvPr/>
        </p:nvCxnSpPr>
        <p:spPr>
          <a:xfrm rot="10800000">
            <a:off x="4811487" y="4696518"/>
            <a:ext cx="5770285" cy="778999"/>
          </a:xfrm>
          <a:prstGeom prst="bentConnector3">
            <a:avLst>
              <a:gd name="adj1" fmla="val 91126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6642" y="5048772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/>
          <p:cNvSpPr/>
          <p:nvPr/>
        </p:nvSpPr>
        <p:spPr>
          <a:xfrm>
            <a:off x="5235997" y="6070935"/>
            <a:ext cx="4463143" cy="9689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works on </a:t>
            </a:r>
            <a:r>
              <a:rPr lang="en-US" dirty="0">
                <a:solidFill>
                  <a:srgbClr val="FFFF00"/>
                </a:solidFill>
              </a:rPr>
              <a:t>per node pool </a:t>
            </a:r>
            <a:r>
              <a:rPr lang="en-US" dirty="0"/>
              <a:t>basis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43730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086864" y="242751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83511" y="532594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83511" y="5779512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70979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70979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106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76683" y="53365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76683" y="57901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>
            <a:endCxn id="7" idx="3"/>
          </p:cNvCxnSpPr>
          <p:nvPr/>
        </p:nvCxnSpPr>
        <p:spPr>
          <a:xfrm rot="10800000">
            <a:off x="4844143" y="4760258"/>
            <a:ext cx="5737618" cy="715256"/>
          </a:xfrm>
          <a:prstGeom prst="bentConnector3">
            <a:avLst>
              <a:gd name="adj1" fmla="val 89653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22360" y="5048772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954486" y="3118033"/>
            <a:ext cx="3059031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87" y="32047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9" y="31978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91" y="3211277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166638" y="3832923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20" y="319365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1127867" y="6419878"/>
            <a:ext cx="3497603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55922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5106016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585280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66787" y="533118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66787" y="578475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54255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54255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59959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59959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868699" y="5341830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868699" y="5795399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endCxn id="7" idx="3"/>
          </p:cNvCxnSpPr>
          <p:nvPr/>
        </p:nvCxnSpPr>
        <p:spPr>
          <a:xfrm rot="10800000">
            <a:off x="6117771" y="4760258"/>
            <a:ext cx="4463990" cy="715256"/>
          </a:xfrm>
          <a:prstGeom prst="bentConnector3">
            <a:avLst>
              <a:gd name="adj1" fmla="val 8511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35209" y="5088599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7193826" y="3820264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6775553" y="2424159"/>
            <a:ext cx="2632412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56" y="24892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08" y="24823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6765446" y="3139049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07939" y="533013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307939" y="5783703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95407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95407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0111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70111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909851" y="53407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909851" y="57943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/>
          <p:cNvSpPr/>
          <p:nvPr/>
        </p:nvSpPr>
        <p:spPr>
          <a:xfrm>
            <a:off x="5962260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  <a:endParaRPr lang="en-US" sz="1800" dirty="0"/>
          </a:p>
        </p:txBody>
      </p:sp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6106044" y="5340776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106044" y="5794345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8" name="Picture 5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70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797835" y="3848708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7995229" y="2334991"/>
            <a:ext cx="1621235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264202" y="2400047"/>
            <a:ext cx="1093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Pods in </a:t>
            </a:r>
            <a:endParaRPr lang="en-US" sz="2000" dirty="0">
              <a:solidFill>
                <a:srgbClr val="C00000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Pending </a:t>
            </a:r>
            <a:endParaRPr lang="en-US" sz="2000" dirty="0">
              <a:solidFill>
                <a:srgbClr val="C00000"/>
              </a:solidFill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State = 0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690942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6303445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3076225" y="241654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94898" y="532648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94898" y="5780054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82366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82366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88070" y="533712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88070" y="579069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896810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896810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06044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/>
          <p:cNvSpPr/>
          <p:nvPr/>
        </p:nvSpPr>
        <p:spPr>
          <a:xfrm>
            <a:off x="5962260" y="2748589"/>
            <a:ext cx="1068143" cy="3529194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044114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Node-5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6093003" y="533712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093003" y="5790696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7315201" y="4760258"/>
            <a:ext cx="3266559" cy="715256"/>
          </a:xfrm>
          <a:prstGeom prst="bentConnector3">
            <a:avLst>
              <a:gd name="adj1" fmla="val 79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64307" y="5088599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851171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1164155" y="6484626"/>
            <a:ext cx="59768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3169253" y="611048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61" idx="2"/>
            <a:endCxn id="40" idx="0"/>
          </p:cNvCxnSpPr>
          <p:nvPr/>
        </p:nvCxnSpPr>
        <p:spPr>
          <a:xfrm flipH="1">
            <a:off x="6496332" y="1035591"/>
            <a:ext cx="20624" cy="17129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9" y="1886114"/>
            <a:ext cx="5641384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5018931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4909851" y="5287518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909851" y="5741087"/>
            <a:ext cx="871861" cy="3907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6030687" y="4760258"/>
            <a:ext cx="4551077" cy="715256"/>
          </a:xfrm>
          <a:prstGeom prst="bentConnector3">
            <a:avLst>
              <a:gd name="adj1" fmla="val 86118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5212" y="5039354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204140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440241" y="644290"/>
            <a:ext cx="6695405" cy="4245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Draining Timeout: 10 Minutes (Not configurable)</a:t>
            </a:r>
            <a:endParaRPr lang="en-US" dirty="0"/>
          </a:p>
        </p:txBody>
      </p:sp>
      <p:cxnSp>
        <p:nvCxnSpPr>
          <p:cNvPr id="40" name="Elbow Connector 39"/>
          <p:cNvCxnSpPr>
            <a:stCxn id="26" idx="2"/>
            <a:endCxn id="12" idx="0"/>
          </p:cNvCxnSpPr>
          <p:nvPr/>
        </p:nvCxnSpPr>
        <p:spPr>
          <a:xfrm rot="5400000">
            <a:off x="5204164" y="1164809"/>
            <a:ext cx="1679756" cy="1487805"/>
          </a:xfrm>
          <a:prstGeom prst="bentConnector3">
            <a:avLst>
              <a:gd name="adj1" fmla="val 2407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9" y="1886114"/>
            <a:ext cx="4448652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6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4844145" y="4760258"/>
            <a:ext cx="5737623" cy="715256"/>
          </a:xfrm>
          <a:prstGeom prst="bentConnector3">
            <a:avLst>
              <a:gd name="adj1" fmla="val 88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184011" y="5026375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6200767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64155" y="6484626"/>
            <a:ext cx="3461315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04997" y="5812986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Kubernetes Load Balancer Service  </a:t>
            </a:r>
            <a:endParaRPr lang="en-US" sz="3000"/>
          </a:p>
          <a:p>
            <a:r>
              <a:rPr lang="en-US" sz="3000"/>
              <a:t>External DNS</a:t>
            </a:r>
            <a:endParaRPr lang="en-US" sz="3000"/>
          </a:p>
          <a:p>
            <a:r>
              <a:rPr lang="en-US" sz="3000"/>
              <a:t>Demo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62" idx="2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68196" y="5757643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  <a:endParaRPr lang="en-US" sz="1400"/>
          </a:p>
          <a:p>
            <a:pPr algn="ctr"/>
            <a:r>
              <a:rPr lang="en-US" sz="1400"/>
              <a:t>Load Balancer Service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673" y="478008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48" y="477896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64" y="475753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067988" y="547905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051877" y="461830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/>
          <p:cNvCxnSpPr>
            <a:stCxn id="4" idx="3"/>
            <a:endCxn id="36" idx="1"/>
          </p:cNvCxnSpPr>
          <p:nvPr/>
        </p:nvCxnSpPr>
        <p:spPr>
          <a:xfrm>
            <a:off x="2411457" y="5198958"/>
            <a:ext cx="5640420" cy="36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11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extdns-k8s-svc-demo.kalyanreddydaida.com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217775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88" y="4644170"/>
            <a:ext cx="1145369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Cluster Autoscaler is primarily for GKE </a:t>
            </a:r>
            <a:r>
              <a:rPr lang="en-US" sz="4000" dirty="0">
                <a:solidFill>
                  <a:srgbClr val="0070C0"/>
                </a:solidFill>
              </a:rPr>
              <a:t>Standard</a:t>
            </a:r>
            <a:r>
              <a:rPr lang="en-US" sz="4000" dirty="0"/>
              <a:t> Clusters only. </a:t>
            </a:r>
            <a:endParaRPr lang="en-US" sz="4000" dirty="0"/>
          </a:p>
          <a:p>
            <a:r>
              <a:rPr lang="en-US" sz="4000" dirty="0"/>
              <a:t>In GKE Autopilot Clusters, we don’t need to worry about </a:t>
            </a:r>
            <a:r>
              <a:rPr lang="en-US" sz="4000" dirty="0">
                <a:solidFill>
                  <a:srgbClr val="0070C0"/>
                </a:solidFill>
              </a:rPr>
              <a:t>provisioning nodes or managing node pools </a:t>
            </a:r>
            <a:r>
              <a:rPr lang="en-US" sz="4000" dirty="0"/>
              <a:t>because node pools are automatically provisioned through </a:t>
            </a:r>
            <a:r>
              <a:rPr lang="en-US" sz="4000" dirty="0">
                <a:solidFill>
                  <a:srgbClr val="0070C0"/>
                </a:solidFill>
              </a:rPr>
              <a:t>node auto-provisioning </a:t>
            </a:r>
            <a:r>
              <a:rPr lang="en-US" sz="4000" dirty="0"/>
              <a:t>feature</a:t>
            </a:r>
            <a:endParaRPr lang="en-US" sz="4000" dirty="0"/>
          </a:p>
          <a:p>
            <a:r>
              <a:rPr lang="en-US" sz="4000" dirty="0"/>
              <a:t>It is very well recommended to define the </a:t>
            </a:r>
            <a:r>
              <a:rPr lang="en-US" sz="4000" dirty="0">
                <a:solidFill>
                  <a:srgbClr val="0070C0"/>
                </a:solidFill>
              </a:rPr>
              <a:t>Kubernetes Requests and Limits</a:t>
            </a:r>
            <a:r>
              <a:rPr lang="en-US" sz="4000" dirty="0"/>
              <a:t> for your Cluster Autoscaler to work effectively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Cluster Autoscaler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Namespaces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What is a Namespace ?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Why do we need to use Namespaces ?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  <a:endParaRPr lang="en-US" dirty="0"/>
          </a:p>
          <a:p>
            <a:pPr lvl="1"/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Benefits of using Namespaces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Kubernetes objects</a:t>
            </a:r>
            <a:endParaRPr lang="en-US" dirty="0"/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using Kubernetes 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74613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Contains all the Kubernetes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Components.</a:t>
            </a:r>
            <a:endParaRPr lang="en-US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Its good idea to not touch this Namespace.</a:t>
            </a: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87526" y="1865446"/>
            <a:ext cx="308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-system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/>
          <p:cNvSpPr/>
          <p:nvPr/>
        </p:nvSpPr>
        <p:spPr>
          <a:xfrm>
            <a:off x="441350" y="4780495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Holds </a:t>
            </a:r>
            <a:r>
              <a:rPr lang="en-US" dirty="0">
                <a:solidFill>
                  <a:srgbClr val="0070C0"/>
                </a:solidFill>
              </a:rPr>
              <a:t>Lease objects </a:t>
            </a:r>
            <a:r>
              <a:rPr lang="en-US" dirty="0"/>
              <a:t>associated with each node. 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IN" dirty="0"/>
              <a:t>Node leases allow the </a:t>
            </a:r>
            <a:r>
              <a:rPr lang="en-IN" dirty="0" err="1"/>
              <a:t>kubelet</a:t>
            </a:r>
            <a:r>
              <a:rPr lang="en-IN" dirty="0"/>
              <a:t> to </a:t>
            </a:r>
            <a:r>
              <a:rPr lang="en-IN" dirty="0">
                <a:solidFill>
                  <a:srgbClr val="0070C0"/>
                </a:solidFill>
              </a:rPr>
              <a:t>send heartbeats </a:t>
            </a:r>
            <a:r>
              <a:rPr lang="en-IN" dirty="0"/>
              <a:t>so that the control plane can detect node failure.</a:t>
            </a:r>
            <a:endParaRPr lang="en-IN" dirty="0"/>
          </a:p>
        </p:txBody>
      </p:sp>
      <p:pic>
        <p:nvPicPr>
          <p:cNvPr id="31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3179" y="4351913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1554263" y="4759427"/>
            <a:ext cx="356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-node-lease Namespace</a:t>
            </a:r>
            <a:endParaRPr lang="en-US" b="1" dirty="0"/>
          </a:p>
        </p:txBody>
      </p:sp>
      <p:sp>
        <p:nvSpPr>
          <p:cNvPr id="41" name="Google Shape;372;p27"/>
          <p:cNvSpPr/>
          <p:nvPr/>
        </p:nvSpPr>
        <p:spPr>
          <a:xfrm>
            <a:off x="7607542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</a:rPr>
              <a:t>R</a:t>
            </a:r>
            <a:r>
              <a:rPr lang="en-IN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eadable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by all clients (including those not authenticated).</a:t>
            </a:r>
            <a:endParaRPr lang="en-IN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Mostly </a:t>
            </a:r>
            <a:r>
              <a:rPr lang="en-US" sz="2000" dirty="0">
                <a:solidFill>
                  <a:srgbClr val="0070C0"/>
                </a:solidFill>
              </a:rPr>
              <a:t>reserved for cluster usage</a:t>
            </a:r>
            <a:r>
              <a:rPr lang="en-US" sz="2000" dirty="0"/>
              <a:t>, in case that some resources should be visible and readable publicly throughout the whole cluster</a:t>
            </a:r>
            <a:endParaRPr lang="en-US" sz="2000" dirty="0"/>
          </a:p>
        </p:txBody>
      </p:sp>
      <p:pic>
        <p:nvPicPr>
          <p:cNvPr id="42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19371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8720455" y="1865446"/>
            <a:ext cx="2980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-public Namespace</a:t>
            </a:r>
            <a:endParaRPr lang="en-US" b="1" dirty="0"/>
          </a:p>
        </p:txBody>
      </p:sp>
      <p:sp>
        <p:nvSpPr>
          <p:cNvPr id="53" name="Google Shape;372;p27"/>
          <p:cNvSpPr/>
          <p:nvPr/>
        </p:nvSpPr>
        <p:spPr>
          <a:xfrm>
            <a:off x="7643039" y="4789187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Any Kubernetes object (Pod, Service, Deployment) </a:t>
            </a:r>
            <a:r>
              <a:rPr lang="en-US" sz="2000" dirty="0">
                <a:solidFill>
                  <a:srgbClr val="0070C0"/>
                </a:solidFill>
              </a:rPr>
              <a:t>by default </a:t>
            </a:r>
            <a:r>
              <a:rPr lang="en-US" sz="2000" dirty="0"/>
              <a:t>creates in this namespace.</a:t>
            </a:r>
            <a:endParaRPr lang="en-US" sz="2000" dirty="0"/>
          </a:p>
          <a:p>
            <a:pPr marL="457200" indent="-457200">
              <a:buFontTx/>
              <a:buAutoNum type="arabicPeriod"/>
            </a:pPr>
            <a:r>
              <a:rPr lang="en-IN" sz="2000" dirty="0"/>
              <a:t>Kubernetes includes this namespace so that </a:t>
            </a:r>
            <a:r>
              <a:rPr lang="en-IN" sz="2000" dirty="0">
                <a:solidFill>
                  <a:srgbClr val="0070C0"/>
                </a:solidFill>
              </a:rPr>
              <a:t>you can start using </a:t>
            </a:r>
            <a:r>
              <a:rPr lang="en-IN" sz="2000" dirty="0"/>
              <a:t>your new cluster without first creating a namespace.</a:t>
            </a:r>
            <a:endParaRPr sz="2000" dirty="0"/>
          </a:p>
        </p:txBody>
      </p:sp>
      <p:pic>
        <p:nvPicPr>
          <p:cNvPr id="54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54868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/>
          <p:cNvSpPr txBox="1"/>
          <p:nvPr/>
        </p:nvSpPr>
        <p:spPr>
          <a:xfrm>
            <a:off x="8755952" y="4768119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Namespace</a:t>
            </a:r>
            <a:endParaRPr lang="en-US" b="1" dirty="0"/>
          </a:p>
        </p:txBody>
      </p:sp>
      <p:sp>
        <p:nvSpPr>
          <p:cNvPr id="64" name="Rounded Rectangle 63"/>
          <p:cNvSpPr/>
          <p:nvPr/>
        </p:nvSpPr>
        <p:spPr>
          <a:xfrm>
            <a:off x="1624629" y="3775053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8882518" y="3795770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1483858" y="6686229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9215399" y="6664554"/>
            <a:ext cx="3701143" cy="3701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Application Workloads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0" grpId="0" animBg="1"/>
      <p:bldP spid="35" grpId="0"/>
      <p:bldP spid="41" grpId="0" animBg="1"/>
      <p:bldP spid="47" grpId="0"/>
      <p:bldP spid="53" grpId="0" animBg="1"/>
      <p:bldP spid="58" grpId="0"/>
      <p:bldP spid="64" grpId="0" animBg="1"/>
      <p:bldP spid="65" grpId="0" animBg="1"/>
      <p:bldP spid="66" grpId="0" animBg="1"/>
      <p:bldP spid="67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1600199" y="1106484"/>
            <a:ext cx="11118495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1911530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402748" y="59316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23358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02445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57616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7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222639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3024442" y="1865446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Dev Namespace</a:t>
            </a:r>
            <a:endParaRPr lang="en-US" sz="18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947027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  <a:endParaRPr lang="en-US" sz="1800" dirty="0"/>
          </a:p>
          <a:p>
            <a:pPr algn="ctr"/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97" name="TextBox 96"/>
          <p:cNvSpPr txBox="1"/>
          <p:nvPr/>
        </p:nvSpPr>
        <p:spPr>
          <a:xfrm>
            <a:off x="8867366" y="114309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3602470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99" name="TextBox 98"/>
          <p:cNvSpPr txBox="1"/>
          <p:nvPr/>
        </p:nvSpPr>
        <p:spPr>
          <a:xfrm>
            <a:off x="4509413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  <a:endParaRPr lang="en-US" sz="1800" dirty="0"/>
          </a:p>
        </p:txBody>
      </p:sp>
      <p:sp>
        <p:nvSpPr>
          <p:cNvPr id="100" name="TextBox 99"/>
          <p:cNvSpPr txBox="1"/>
          <p:nvPr/>
        </p:nvSpPr>
        <p:spPr>
          <a:xfrm>
            <a:off x="5655665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181574" y="599177"/>
            <a:ext cx="1180539" cy="108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459562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/>
          <p:cNvSpPr/>
          <p:nvPr/>
        </p:nvSpPr>
        <p:spPr>
          <a:xfrm>
            <a:off x="1860134" y="478197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71962" y="435339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51049" y="548681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06220" y="548681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7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171243" y="542775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973046" y="476090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QA Namespace</a:t>
            </a:r>
            <a:endParaRPr lang="en-US" sz="1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895631" y="637216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  <a:endParaRPr lang="en-US" sz="1800" dirty="0"/>
          </a:p>
          <a:p>
            <a:pPr algn="ctr"/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3551074" y="641350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4458017" y="641350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  <a:endParaRPr lang="en-US" sz="1800" dirty="0"/>
          </a:p>
        </p:txBody>
      </p:sp>
      <p:sp>
        <p:nvSpPr>
          <p:cNvPr id="39" name="TextBox 38"/>
          <p:cNvSpPr txBox="1"/>
          <p:nvPr/>
        </p:nvSpPr>
        <p:spPr>
          <a:xfrm>
            <a:off x="5604269" y="641350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pic>
        <p:nvPicPr>
          <p:cNvPr id="40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408166" y="551604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72;p27"/>
          <p:cNvSpPr/>
          <p:nvPr/>
        </p:nvSpPr>
        <p:spPr>
          <a:xfrm>
            <a:off x="7259198" y="1886514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2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71026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8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050113" y="2591350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905284" y="2591350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7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0307" y="253229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8372110" y="1865446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Staging Namespace</a:t>
            </a:r>
            <a:endParaRPr lang="en-US" sz="1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294695" y="34766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  <a:endParaRPr lang="en-US" sz="1800" dirty="0"/>
          </a:p>
          <a:p>
            <a:pPr algn="ctr"/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8950138" y="3518040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9857081" y="351804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11003333" y="3518040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pic>
        <p:nvPicPr>
          <p:cNvPr id="52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807230" y="2620578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372;p27"/>
          <p:cNvSpPr/>
          <p:nvPr/>
        </p:nvSpPr>
        <p:spPr>
          <a:xfrm>
            <a:off x="7294695" y="4789187"/>
            <a:ext cx="5082835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06523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38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085610" y="5494023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8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940781" y="549402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7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05804" y="5434968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/>
          <p:cNvSpPr txBox="1"/>
          <p:nvPr/>
        </p:nvSpPr>
        <p:spPr>
          <a:xfrm>
            <a:off x="8407607" y="4768119"/>
            <a:ext cx="239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Namespace</a:t>
            </a:r>
            <a:endParaRPr lang="en-US" sz="18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7330192" y="637937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  <a:endParaRPr lang="en-US" sz="1800" dirty="0"/>
          </a:p>
          <a:p>
            <a:pPr algn="ctr"/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8985635" y="6420713"/>
            <a:ext cx="6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61" name="TextBox 60"/>
          <p:cNvSpPr txBox="1"/>
          <p:nvPr/>
        </p:nvSpPr>
        <p:spPr>
          <a:xfrm>
            <a:off x="9892578" y="642071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  <a:endParaRPr lang="en-US" sz="1800" dirty="0"/>
          </a:p>
        </p:txBody>
      </p:sp>
      <p:sp>
        <p:nvSpPr>
          <p:cNvPr id="62" name="TextBox 61"/>
          <p:cNvSpPr txBox="1"/>
          <p:nvPr/>
        </p:nvSpPr>
        <p:spPr>
          <a:xfrm>
            <a:off x="11038830" y="6420713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842727" y="5523251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023358" y="2532295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046" y="3767013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1026" y="2512439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80714" y="3747157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851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01539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25433" y="5375823"/>
            <a:ext cx="4919611" cy="15825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35121" y="661054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myapp1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94" grpId="0"/>
      <p:bldP spid="98" grpId="0"/>
      <p:bldP spid="99" grpId="0"/>
      <p:bldP spid="100" grpId="0"/>
      <p:bldP spid="30" grpId="0" animBg="1"/>
      <p:bldP spid="35" grpId="0"/>
      <p:bldP spid="36" grpId="0"/>
      <p:bldP spid="37" grpId="0"/>
      <p:bldP spid="38" grpId="0"/>
      <p:bldP spid="39" grpId="0"/>
      <p:bldP spid="41" grpId="0" animBg="1"/>
      <p:bldP spid="47" grpId="0"/>
      <p:bldP spid="48" grpId="0"/>
      <p:bldP spid="49" grpId="0"/>
      <p:bldP spid="50" grpId="0"/>
      <p:bldP spid="51" grpId="0"/>
      <p:bldP spid="58" grpId="0"/>
      <p:bldP spid="59" grpId="0"/>
      <p:bldP spid="60" grpId="0"/>
      <p:bldP spid="61" grpId="0"/>
      <p:bldP spid="62" grpId="0"/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49604" y="1547527"/>
            <a:ext cx="4267200" cy="2430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Demo-1</a:t>
            </a:r>
            <a:endParaRPr lang="en-US" sz="3000" dirty="0"/>
          </a:p>
          <a:p>
            <a:pPr algn="ctr"/>
            <a:r>
              <a:rPr lang="en-US" sz="3000" dirty="0"/>
              <a:t>Namespaces </a:t>
            </a:r>
            <a:r>
              <a:rPr lang="en-US" sz="3000" dirty="0">
                <a:solidFill>
                  <a:srgbClr val="FFFF00"/>
                </a:solidFill>
              </a:rPr>
              <a:t>Imperative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357360" y="1521241"/>
            <a:ext cx="4267200" cy="243027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Demo-2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Namespaces </a:t>
            </a:r>
            <a:r>
              <a:rPr lang="en-US" sz="3000" dirty="0">
                <a:solidFill>
                  <a:srgbClr val="FFFF00"/>
                </a:solidFill>
              </a:rPr>
              <a:t>Declarative</a:t>
            </a:r>
            <a:endParaRPr lang="en-US" sz="30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4966536"/>
            <a:ext cx="6585857" cy="622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772" y="4542972"/>
            <a:ext cx="5130800" cy="177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572" y="6716483"/>
            <a:ext cx="12921342" cy="8572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Very Important Note: </a:t>
            </a:r>
            <a:r>
              <a:rPr lang="en-US" sz="2800" dirty="0"/>
              <a:t>Avoid creating namespace with a prefix </a:t>
            </a:r>
            <a:r>
              <a:rPr lang="en-US" sz="2800" dirty="0">
                <a:solidFill>
                  <a:srgbClr val="FFFF00"/>
                </a:solidFill>
              </a:rPr>
              <a:t>“</a:t>
            </a:r>
            <a:r>
              <a:rPr lang="en-US" sz="2800" dirty="0" err="1">
                <a:solidFill>
                  <a:srgbClr val="FFFF00"/>
                </a:solidFill>
              </a:rPr>
              <a:t>kube</a:t>
            </a:r>
            <a:r>
              <a:rPr lang="en-US" sz="2800" dirty="0">
                <a:solidFill>
                  <a:srgbClr val="FFFF00"/>
                </a:solidFill>
              </a:rPr>
              <a:t>-”</a:t>
            </a:r>
            <a:r>
              <a:rPr lang="en-US" sz="2800" dirty="0"/>
              <a:t>, it is reserved for Kubernetes System Components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794174" y="1230919"/>
            <a:ext cx="53519" cy="5267809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Demo-64</a:t>
            </a:r>
            <a:r>
              <a:rPr lang="en-US" sz="3000" dirty="0"/>
              <a:t>: Kubernetes Namespaces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chemeClr val="bg1"/>
                </a:solidFill>
              </a:rPr>
              <a:t> (Imperative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Kubernetes Namespaces create using </a:t>
            </a:r>
            <a:r>
              <a:rPr lang="en-US" sz="2600" dirty="0">
                <a:solidFill>
                  <a:srgbClr val="FFFF00"/>
                </a:solidFill>
              </a:rPr>
              <a:t>YAML</a:t>
            </a:r>
            <a:endParaRPr lang="en-US" sz="2600" dirty="0">
              <a:solidFill>
                <a:srgbClr val="FFFF00"/>
              </a:solidFill>
            </a:endParaRP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(Declarative Approach)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79" y="2070100"/>
            <a:ext cx="6769100" cy="3937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0637" y="2560929"/>
            <a:ext cx="6324077" cy="147767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0284" y="4114800"/>
            <a:ext cx="6582469" cy="17852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  <p:bldP spid="5" grpId="0" animBg="1"/>
      <p:bldP spid="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Resource Quota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97" y="1338832"/>
            <a:ext cx="7517674" cy="62049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Kubernetes Namespace Resource Quota ?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Kubernetes Administrators can </a:t>
            </a:r>
            <a:r>
              <a:rPr lang="en-US" dirty="0">
                <a:solidFill>
                  <a:srgbClr val="0070C0"/>
                </a:solidFill>
              </a:rPr>
              <a:t>restrict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consumption</a:t>
            </a:r>
            <a:r>
              <a:rPr lang="en-US" dirty="0"/>
              <a:t> and creation of cluster resources (such as CPU, memory, and persistent storage) </a:t>
            </a:r>
            <a:r>
              <a:rPr lang="en-US" dirty="0">
                <a:solidFill>
                  <a:srgbClr val="0070C0"/>
                </a:solidFill>
              </a:rPr>
              <a:t>within a specified namespace</a:t>
            </a:r>
            <a:r>
              <a:rPr lang="en-US" dirty="0"/>
              <a:t> using Resource Quota. </a:t>
            </a:r>
            <a:endParaRPr lang="en-US" dirty="0"/>
          </a:p>
          <a:p>
            <a:r>
              <a:rPr lang="en-US" dirty="0"/>
              <a:t>Within a Namespace, a pod can consume </a:t>
            </a:r>
            <a:r>
              <a:rPr lang="en-US" dirty="0">
                <a:solidFill>
                  <a:srgbClr val="0070C0"/>
                </a:solidFill>
              </a:rPr>
              <a:t>as much CPU and memory </a:t>
            </a:r>
            <a:r>
              <a:rPr lang="en-US" dirty="0"/>
              <a:t>as is allowed by the Resource Quota that apply to that namespace.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Resource Quota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4312" y="1159915"/>
            <a:ext cx="5808001" cy="654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23100" y="1775347"/>
            <a:ext cx="2173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/>
              <a:t>qa</a:t>
            </a:r>
            <a:r>
              <a:rPr lang="en-US" sz="2600" b="1" dirty="0"/>
              <a:t> namespace</a:t>
            </a:r>
            <a:endParaRPr lang="en-US" sz="26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154293" y="1012247"/>
            <a:ext cx="17531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GKE Cluster</a:t>
            </a:r>
            <a:endParaRPr lang="en-US" sz="26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870858" y="2487510"/>
            <a:ext cx="12834256" cy="4555547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85854" y="2487510"/>
            <a:ext cx="48042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7030A0"/>
                </a:solidFill>
              </a:rPr>
              <a:t>Resource Quota (Custom)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7225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Pods: 5</a:t>
            </a:r>
            <a:endParaRPr lang="en-US" sz="2900" dirty="0"/>
          </a:p>
        </p:txBody>
      </p:sp>
      <p:sp>
        <p:nvSpPr>
          <p:cNvPr id="8" name="Rounded Rectangle 7"/>
          <p:cNvSpPr/>
          <p:nvPr/>
        </p:nvSpPr>
        <p:spPr>
          <a:xfrm>
            <a:off x="5475123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Services: 5</a:t>
            </a:r>
            <a:endParaRPr lang="en-US" sz="2900" dirty="0"/>
          </a:p>
        </p:txBody>
      </p:sp>
      <p:sp>
        <p:nvSpPr>
          <p:cNvPr id="10" name="Rounded Rectangle 9"/>
          <p:cNvSpPr/>
          <p:nvPr/>
        </p:nvSpPr>
        <p:spPr>
          <a:xfrm>
            <a:off x="9777449" y="3388766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ConfigMaps</a:t>
            </a:r>
            <a:r>
              <a:rPr lang="en-US" sz="2900" dirty="0"/>
              <a:t>: 5</a:t>
            </a:r>
            <a:endParaRPr lang="en-US" sz="2900" dirty="0"/>
          </a:p>
        </p:txBody>
      </p:sp>
      <p:sp>
        <p:nvSpPr>
          <p:cNvPr id="11" name="Rounded Rectangle 10"/>
          <p:cNvSpPr/>
          <p:nvPr/>
        </p:nvSpPr>
        <p:spPr>
          <a:xfrm>
            <a:off x="1274744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Limits.CPU</a:t>
            </a:r>
            <a:r>
              <a:rPr lang="en-US" sz="2900" dirty="0"/>
              <a:t>: 2</a:t>
            </a:r>
            <a:endParaRPr lang="en-US" sz="2900" dirty="0"/>
          </a:p>
        </p:txBody>
      </p:sp>
      <p:sp>
        <p:nvSpPr>
          <p:cNvPr id="12" name="Rounded Rectangle 11"/>
          <p:cNvSpPr/>
          <p:nvPr/>
        </p:nvSpPr>
        <p:spPr>
          <a:xfrm>
            <a:off x="5522642" y="4543382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Requests.CPU</a:t>
            </a:r>
            <a:r>
              <a:rPr lang="en-US" sz="2900" dirty="0"/>
              <a:t>: 1</a:t>
            </a:r>
            <a:endParaRPr lang="en-US" sz="2900" dirty="0"/>
          </a:p>
        </p:txBody>
      </p:sp>
      <p:sp>
        <p:nvSpPr>
          <p:cNvPr id="13" name="Rounded Rectangle 12"/>
          <p:cNvSpPr/>
          <p:nvPr/>
        </p:nvSpPr>
        <p:spPr>
          <a:xfrm>
            <a:off x="9824968" y="4543382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Secrets: 5</a:t>
            </a:r>
            <a:endParaRPr lang="en-US" sz="2900" dirty="0"/>
          </a:p>
        </p:txBody>
      </p:sp>
      <p:sp>
        <p:nvSpPr>
          <p:cNvPr id="14" name="Rounded Rectangle 13"/>
          <p:cNvSpPr/>
          <p:nvPr/>
        </p:nvSpPr>
        <p:spPr>
          <a:xfrm>
            <a:off x="1274744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 err="1"/>
              <a:t>Limits.Memory</a:t>
            </a:r>
            <a:r>
              <a:rPr lang="en-US" sz="2900" dirty="0"/>
              <a:t>: 2Gi</a:t>
            </a:r>
            <a:endParaRPr lang="en-US" sz="2900" dirty="0"/>
          </a:p>
        </p:txBody>
      </p:sp>
      <p:sp>
        <p:nvSpPr>
          <p:cNvPr id="18" name="Rounded Rectangle 17"/>
          <p:cNvSpPr/>
          <p:nvPr/>
        </p:nvSpPr>
        <p:spPr>
          <a:xfrm>
            <a:off x="5522642" y="5638120"/>
            <a:ext cx="3625726" cy="7260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Requests.Memory:2Gi</a:t>
            </a:r>
            <a:endParaRPr lang="en-US" sz="2900" dirty="0"/>
          </a:p>
        </p:txBody>
      </p:sp>
      <p:sp>
        <p:nvSpPr>
          <p:cNvPr id="19" name="Rounded Rectangle 18"/>
          <p:cNvSpPr/>
          <p:nvPr/>
        </p:nvSpPr>
        <p:spPr>
          <a:xfrm>
            <a:off x="9824968" y="5638120"/>
            <a:ext cx="3625726" cy="7260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/>
              <a:t>Storage (PVC): 3</a:t>
            </a:r>
            <a:endParaRPr lang="en-US" sz="2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7" grpId="0"/>
      <p:bldP spid="3" grpId="0" animBg="1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Policies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706" y="988541"/>
            <a:ext cx="14210271" cy="1198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SSL policies specify the set of </a:t>
            </a:r>
            <a:r>
              <a:rPr lang="en-US" sz="3000">
                <a:solidFill>
                  <a:srgbClr val="FFFF00"/>
                </a:solidFill>
              </a:rPr>
              <a:t>SSL features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that Google Cloud </a:t>
            </a:r>
            <a:r>
              <a:rPr lang="en-US" sz="3000">
                <a:solidFill>
                  <a:srgbClr val="FFFF00"/>
                </a:solidFill>
              </a:rPr>
              <a:t>load balancers </a:t>
            </a:r>
            <a:r>
              <a:rPr lang="en-US" sz="3000"/>
              <a:t>use when </a:t>
            </a:r>
            <a:r>
              <a:rPr lang="en-US" sz="3000">
                <a:solidFill>
                  <a:srgbClr val="FFFF00"/>
                </a:solidFill>
              </a:rPr>
              <a:t>negotiating SSL </a:t>
            </a:r>
            <a:r>
              <a:rPr lang="en-US" sz="3000"/>
              <a:t>with clients</a:t>
            </a:r>
            <a:endParaRPr lang="en-US" sz="3000"/>
          </a:p>
        </p:txBody>
      </p:sp>
      <p:sp>
        <p:nvSpPr>
          <p:cNvPr id="8" name="Rounded Rectangle 7"/>
          <p:cNvSpPr/>
          <p:nvPr/>
        </p:nvSpPr>
        <p:spPr>
          <a:xfrm>
            <a:off x="197707" y="2567716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COMPATIBLE</a:t>
            </a:r>
            <a:endParaRPr lang="en-US" sz="3000"/>
          </a:p>
        </p:txBody>
      </p:sp>
      <p:sp>
        <p:nvSpPr>
          <p:cNvPr id="9" name="Rounded Rectangle 8"/>
          <p:cNvSpPr/>
          <p:nvPr/>
        </p:nvSpPr>
        <p:spPr>
          <a:xfrm>
            <a:off x="197707" y="3819095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MODERN</a:t>
            </a:r>
            <a:endParaRPr lang="en-US" sz="3000"/>
          </a:p>
        </p:txBody>
      </p:sp>
      <p:sp>
        <p:nvSpPr>
          <p:cNvPr id="10" name="Rounded Rectangle 9"/>
          <p:cNvSpPr/>
          <p:nvPr/>
        </p:nvSpPr>
        <p:spPr>
          <a:xfrm>
            <a:off x="197706" y="5070474"/>
            <a:ext cx="290383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RESTRICTED</a:t>
            </a:r>
            <a:endParaRPr lang="en-US" sz="3000"/>
          </a:p>
        </p:txBody>
      </p:sp>
      <p:sp>
        <p:nvSpPr>
          <p:cNvPr id="11" name="Rounded Rectangle 10"/>
          <p:cNvSpPr/>
          <p:nvPr/>
        </p:nvSpPr>
        <p:spPr>
          <a:xfrm>
            <a:off x="197706" y="6321853"/>
            <a:ext cx="290383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</a:t>
            </a:r>
            <a:endParaRPr lang="en-US" sz="3000"/>
          </a:p>
        </p:txBody>
      </p:sp>
      <p:sp>
        <p:nvSpPr>
          <p:cNvPr id="16" name="Rounded Rectangle 15"/>
          <p:cNvSpPr/>
          <p:nvPr/>
        </p:nvSpPr>
        <p:spPr>
          <a:xfrm>
            <a:off x="3308809" y="2567716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Allows the broadest set of clients, including clients that support only </a:t>
            </a:r>
            <a:r>
              <a:rPr lang="en-US" sz="3000">
                <a:solidFill>
                  <a:srgbClr val="FFFF00"/>
                </a:solidFill>
              </a:rPr>
              <a:t>out-of-date SSL features</a:t>
            </a:r>
            <a:endParaRPr lang="en-US" sz="3000"/>
          </a:p>
        </p:txBody>
      </p:sp>
      <p:sp>
        <p:nvSpPr>
          <p:cNvPr id="17" name="Rounded Rectangle 16"/>
          <p:cNvSpPr/>
          <p:nvPr/>
        </p:nvSpPr>
        <p:spPr>
          <a:xfrm>
            <a:off x="3308809" y="3819095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wide set of SSL features, allowing </a:t>
            </a:r>
            <a:r>
              <a:rPr lang="en-US" sz="3000">
                <a:solidFill>
                  <a:srgbClr val="FFFF00"/>
                </a:solidFill>
              </a:rPr>
              <a:t>modern clients </a:t>
            </a:r>
            <a:r>
              <a:rPr lang="en-US" sz="3000"/>
              <a:t>to negotiate SSL.</a:t>
            </a:r>
            <a:endParaRPr lang="en-US" sz="3000"/>
          </a:p>
        </p:txBody>
      </p:sp>
      <p:sp>
        <p:nvSpPr>
          <p:cNvPr id="18" name="Rounded Rectangle 17"/>
          <p:cNvSpPr/>
          <p:nvPr/>
        </p:nvSpPr>
        <p:spPr>
          <a:xfrm>
            <a:off x="3308808" y="5070474"/>
            <a:ext cx="11099169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Supports a </a:t>
            </a:r>
            <a:r>
              <a:rPr lang="en-US" sz="3000">
                <a:solidFill>
                  <a:srgbClr val="FFFF00"/>
                </a:solidFill>
              </a:rPr>
              <a:t>reduced </a:t>
            </a:r>
            <a:r>
              <a:rPr lang="en-US" sz="3000"/>
              <a:t>set of SSL features, intended to meet </a:t>
            </a:r>
            <a:r>
              <a:rPr lang="en-US" sz="3000">
                <a:solidFill>
                  <a:srgbClr val="FFFF00"/>
                </a:solidFill>
              </a:rPr>
              <a:t>stricter compliance requirements</a:t>
            </a:r>
            <a:r>
              <a:rPr lang="en-US" sz="3000"/>
              <a:t>.</a:t>
            </a:r>
            <a:endParaRPr lang="en-US" sz="3000"/>
          </a:p>
        </p:txBody>
      </p:sp>
      <p:sp>
        <p:nvSpPr>
          <p:cNvPr id="19" name="Rounded Rectangle 18"/>
          <p:cNvSpPr/>
          <p:nvPr/>
        </p:nvSpPr>
        <p:spPr>
          <a:xfrm>
            <a:off x="3308808" y="6321853"/>
            <a:ext cx="11099169" cy="101325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CUSTOM profile lets you </a:t>
            </a:r>
            <a:r>
              <a:rPr lang="en-US" sz="3000">
                <a:solidFill>
                  <a:srgbClr val="FFFF00"/>
                </a:solidFill>
              </a:rPr>
              <a:t>select SSL features individually</a:t>
            </a:r>
            <a:endParaRPr lang="en-US"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5552" y="2514818"/>
            <a:ext cx="3687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(GKE Default)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694" y="3461646"/>
            <a:ext cx="7772400" cy="2898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5552" y="251481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(custom)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35" y="2884922"/>
            <a:ext cx="7207157" cy="403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Demo-65</a:t>
            </a:r>
            <a:r>
              <a:rPr lang="en-US" sz="3000" dirty="0"/>
              <a:t>: Kubernetes Namespaces Resource Quota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0" y="2207079"/>
            <a:ext cx="6751807" cy="29854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70637" y="3722146"/>
            <a:ext cx="6334963" cy="3926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Limit Range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270" y="1382374"/>
            <a:ext cx="8181701" cy="599160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is </a:t>
            </a:r>
            <a:r>
              <a:rPr lang="en-US" b="1" dirty="0" err="1">
                <a:solidFill>
                  <a:srgbClr val="C00000"/>
                </a:solidFill>
              </a:rPr>
              <a:t>LimitRange</a:t>
            </a:r>
            <a:r>
              <a:rPr lang="en-US" b="1" dirty="0">
                <a:solidFill>
                  <a:srgbClr val="C00000"/>
                </a:solidFill>
              </a:rPr>
              <a:t> ?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With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/>
              <a:t> we have ensured </a:t>
            </a:r>
            <a:r>
              <a:rPr lang="en-US" dirty="0">
                <a:solidFill>
                  <a:srgbClr val="0070C0"/>
                </a:solidFill>
              </a:rPr>
              <a:t>Cluster resources </a:t>
            </a:r>
            <a:r>
              <a:rPr lang="en-US" dirty="0"/>
              <a:t>were not misused by a single pod in a namespace by defining a </a:t>
            </a:r>
            <a:r>
              <a:rPr lang="en-US" dirty="0" err="1">
                <a:solidFill>
                  <a:srgbClr val="0070C0"/>
                </a:solidFill>
              </a:rPr>
              <a:t>ResourceQuota</a:t>
            </a:r>
            <a:r>
              <a:rPr lang="en-US" dirty="0">
                <a:solidFill>
                  <a:srgbClr val="0070C0"/>
                </a:solidFill>
              </a:rPr>
              <a:t> for a Namespace.  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 can add </a:t>
            </a:r>
            <a:r>
              <a:rPr lang="en-US" dirty="0">
                <a:solidFill>
                  <a:srgbClr val="0070C0"/>
                </a:solidFill>
              </a:rPr>
              <a:t>next level control </a:t>
            </a:r>
            <a:r>
              <a:rPr lang="en-US" dirty="0"/>
              <a:t>for effectively </a:t>
            </a:r>
            <a:r>
              <a:rPr lang="en-US" dirty="0">
                <a:solidFill>
                  <a:srgbClr val="0070C0"/>
                </a:solidFill>
              </a:rPr>
              <a:t>distributing the resources (CPU, Memory)</a:t>
            </a:r>
            <a:r>
              <a:rPr lang="en-US" dirty="0"/>
              <a:t> allocated to a single namespace for the workloads deployed in that namespace. 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Kubernetes </a:t>
            </a:r>
            <a:r>
              <a:rPr lang="en-US" dirty="0" err="1">
                <a:solidFill>
                  <a:srgbClr val="0070C0"/>
                </a:solidFill>
              </a:rPr>
              <a:t>LimitRange</a:t>
            </a:r>
            <a:r>
              <a:rPr lang="en-US" dirty="0">
                <a:solidFill>
                  <a:srgbClr val="0070C0"/>
                </a:solidFill>
              </a:rPr>
              <a:t> Resource </a:t>
            </a:r>
            <a:r>
              <a:rPr lang="en-US" dirty="0"/>
              <a:t>which helps to control the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resources in a namespace so that they can be effectively distributed across all pods in that Namespace. </a:t>
            </a:r>
            <a:endParaRPr lang="en-US" dirty="0"/>
          </a:p>
          <a:p>
            <a:r>
              <a:rPr lang="en-US" dirty="0"/>
              <a:t>We don’t need to define </a:t>
            </a:r>
            <a:r>
              <a:rPr lang="en-US" dirty="0">
                <a:solidFill>
                  <a:srgbClr val="0070C0"/>
                </a:solidFill>
              </a:rPr>
              <a:t>Requests and Limits </a:t>
            </a:r>
            <a:r>
              <a:rPr lang="en-US" dirty="0"/>
              <a:t>per container basis in Kubernetes Pods.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-  </a:t>
            </a:r>
            <a:r>
              <a:rPr lang="en-US" dirty="0" err="1"/>
              <a:t>LimitRange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5631" y="1382373"/>
            <a:ext cx="6048826" cy="5991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/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26" name="Rounded Rectangle 25"/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27" name="Rounded Rectangle 26"/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  <a:endParaRPr lang="en-US" sz="1800" dirty="0"/>
          </a:p>
        </p:txBody>
      </p:sp>
      <p:sp>
        <p:nvSpPr>
          <p:cNvPr id="28" name="Rounded Rectangle 27"/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29" name="Rounded Rectangle 28"/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  <a:endParaRPr lang="en-US" sz="1800" dirty="0"/>
          </a:p>
        </p:txBody>
      </p:sp>
      <p:sp>
        <p:nvSpPr>
          <p:cNvPr id="30" name="Rounded Rectangle 29"/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  <a:endParaRPr lang="en-US" sz="1800" dirty="0"/>
          </a:p>
        </p:txBody>
      </p:sp>
      <p:sp>
        <p:nvSpPr>
          <p:cNvPr id="33" name="Rounded Rectangle 32"/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  <a:endParaRPr lang="en-US" sz="1800" dirty="0"/>
          </a:p>
        </p:txBody>
      </p:sp>
      <p:sp>
        <p:nvSpPr>
          <p:cNvPr id="35" name="Rounded Rectangle 34"/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  <a:endParaRPr lang="en-US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  <a:endParaRPr lang="en-US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  <a:endParaRPr lang="en-US" sz="1800" dirty="0"/>
          </a:p>
        </p:txBody>
      </p:sp>
      <p:sp>
        <p:nvSpPr>
          <p:cNvPr id="39" name="Rounded Rectangle 38"/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  <a:endParaRPr lang="en-US" sz="1800" dirty="0"/>
          </a:p>
        </p:txBody>
      </p:sp>
      <p:sp>
        <p:nvSpPr>
          <p:cNvPr id="40" name="Rounded Rectangle 39"/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  <a:endParaRPr lang="en-US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800" dirty="0"/>
          </a:p>
        </p:txBody>
      </p:sp>
      <p:sp>
        <p:nvSpPr>
          <p:cNvPr id="42" name="Rounded Rectangle 41"/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  <a:endParaRPr lang="en-US" sz="1800" dirty="0"/>
          </a:p>
        </p:txBody>
      </p:sp>
      <p:sp>
        <p:nvSpPr>
          <p:cNvPr id="43" name="Rounded Rectangle 42"/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45" name="Rounded Rectangle 44"/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pic>
        <p:nvPicPr>
          <p:cNvPr id="48" name="Google Shape;3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62073" y="306462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/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372529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  <a:endParaRPr lang="en-US" sz="1800" dirty="0"/>
          </a:p>
        </p:txBody>
      </p:sp>
      <p:sp>
        <p:nvSpPr>
          <p:cNvPr id="52" name="Rounded Rectangle 51"/>
          <p:cNvSpPr/>
          <p:nvPr/>
        </p:nvSpPr>
        <p:spPr>
          <a:xfrm>
            <a:off x="3438662" y="622148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53" name="Rounded Rectangle 52"/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54" name="Rounded Rectangle 53"/>
          <p:cNvSpPr/>
          <p:nvPr/>
        </p:nvSpPr>
        <p:spPr>
          <a:xfrm>
            <a:off x="1372529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  <a:endParaRPr lang="en-US" sz="1800" dirty="0"/>
          </a:p>
        </p:txBody>
      </p:sp>
      <p:sp>
        <p:nvSpPr>
          <p:cNvPr id="55" name="Rounded Rectangle 54"/>
          <p:cNvSpPr/>
          <p:nvPr/>
        </p:nvSpPr>
        <p:spPr>
          <a:xfrm>
            <a:off x="3445570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56" name="Rounded Rectangle 55"/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57" name="Rounded Rectangle 56"/>
          <p:cNvSpPr/>
          <p:nvPr/>
        </p:nvSpPr>
        <p:spPr>
          <a:xfrm>
            <a:off x="3450372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59" name="Rounded Rectangle 58"/>
          <p:cNvSpPr/>
          <p:nvPr/>
        </p:nvSpPr>
        <p:spPr>
          <a:xfrm>
            <a:off x="1377331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  <a:endParaRPr lang="en-US" sz="1800" dirty="0"/>
          </a:p>
        </p:txBody>
      </p:sp>
      <p:pic>
        <p:nvPicPr>
          <p:cNvPr id="61" name="Google Shape;3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32935" y="124617"/>
            <a:ext cx="1745810" cy="59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35943" y="2651552"/>
            <a:ext cx="4404901" cy="10940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automatically set by </a:t>
            </a:r>
            <a:r>
              <a:rPr lang="en-US" dirty="0" err="1"/>
              <a:t>LimitRange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57280" y="3639743"/>
            <a:ext cx="0" cy="182305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43" grpId="0"/>
      <p:bldP spid="3" grpId="0" animBg="1"/>
      <p:bldP spid="6" grpId="0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/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26" name="Rounded Rectangle 25"/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27" name="Rounded Rectangle 26"/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  <a:endParaRPr lang="en-US" sz="1800" dirty="0"/>
          </a:p>
        </p:txBody>
      </p:sp>
      <p:sp>
        <p:nvSpPr>
          <p:cNvPr id="28" name="Rounded Rectangle 27"/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29" name="Rounded Rectangle 28"/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  <a:endParaRPr lang="en-US" sz="1800" dirty="0"/>
          </a:p>
        </p:txBody>
      </p:sp>
      <p:sp>
        <p:nvSpPr>
          <p:cNvPr id="30" name="Rounded Rectangle 29"/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  <a:endParaRPr lang="en-US" sz="1800" dirty="0"/>
          </a:p>
        </p:txBody>
      </p:sp>
      <p:sp>
        <p:nvSpPr>
          <p:cNvPr id="33" name="Rounded Rectangle 32"/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  <a:endParaRPr lang="en-US" sz="1800" dirty="0"/>
          </a:p>
        </p:txBody>
      </p:sp>
      <p:sp>
        <p:nvSpPr>
          <p:cNvPr id="35" name="Rounded Rectangle 34"/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  <a:endParaRPr lang="en-US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  <a:endParaRPr lang="en-US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  <a:endParaRPr lang="en-US" sz="1800" dirty="0"/>
          </a:p>
        </p:txBody>
      </p:sp>
      <p:sp>
        <p:nvSpPr>
          <p:cNvPr id="39" name="Rounded Rectangle 38"/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  <a:endParaRPr lang="en-US" sz="1800" dirty="0"/>
          </a:p>
        </p:txBody>
      </p:sp>
      <p:sp>
        <p:nvSpPr>
          <p:cNvPr id="40" name="Rounded Rectangle 39"/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  <a:endParaRPr lang="en-US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800" dirty="0"/>
          </a:p>
        </p:txBody>
      </p:sp>
      <p:sp>
        <p:nvSpPr>
          <p:cNvPr id="42" name="Rounded Rectangle 41"/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  <a:endParaRPr lang="en-US" sz="1800" dirty="0"/>
          </a:p>
        </p:txBody>
      </p:sp>
      <p:sp>
        <p:nvSpPr>
          <p:cNvPr id="43" name="Rounded Rectangle 42"/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45" name="Rounded Rectangle 44"/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pic>
        <p:nvPicPr>
          <p:cNvPr id="48" name="Google Shape;3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6671" y="299230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/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  <a:endParaRPr lang="en-US" sz="1800" dirty="0"/>
          </a:p>
        </p:txBody>
      </p:sp>
      <p:sp>
        <p:nvSpPr>
          <p:cNvPr id="52" name="Rounded Rectangle 51"/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  <a:endParaRPr lang="en-US" sz="1800" dirty="0"/>
          </a:p>
        </p:txBody>
      </p:sp>
      <p:sp>
        <p:nvSpPr>
          <p:cNvPr id="53" name="Rounded Rectangle 52"/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54" name="Rounded Rectangle 53"/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  <a:endParaRPr lang="en-US" sz="1800" dirty="0"/>
          </a:p>
        </p:txBody>
      </p:sp>
      <p:sp>
        <p:nvSpPr>
          <p:cNvPr id="55" name="Rounded Rectangle 54"/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600m</a:t>
            </a:r>
            <a:endParaRPr lang="en-US" sz="1800" dirty="0"/>
          </a:p>
        </p:txBody>
      </p:sp>
      <p:sp>
        <p:nvSpPr>
          <p:cNvPr id="56" name="Rounded Rectangle 55"/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57" name="Rounded Rectangle 56"/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59" name="Rounded Rectangle 58"/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  <a:endParaRPr lang="en-US" sz="1800" dirty="0"/>
          </a:p>
        </p:txBody>
      </p:sp>
      <p:pic>
        <p:nvPicPr>
          <p:cNvPr id="61" name="Google Shape;3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205354" y="116124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52892" y="2056247"/>
            <a:ext cx="4404901" cy="16893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above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Limit Range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78286" y="3668471"/>
            <a:ext cx="0" cy="17445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50715" y="1142433"/>
            <a:ext cx="7383445" cy="5065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not be scheduled and throws error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4" grpId="0"/>
      <p:bldP spid="8" grpId="0" animBg="1"/>
      <p:bldP spid="11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/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26" name="Rounded Rectangle 25"/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27" name="Rounded Rectangle 26"/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  <a:endParaRPr lang="en-US" sz="1800" dirty="0"/>
          </a:p>
        </p:txBody>
      </p:sp>
      <p:sp>
        <p:nvSpPr>
          <p:cNvPr id="28" name="Rounded Rectangle 27"/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29" name="Rounded Rectangle 28"/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  <a:endParaRPr lang="en-US" sz="1800" dirty="0"/>
          </a:p>
        </p:txBody>
      </p:sp>
      <p:sp>
        <p:nvSpPr>
          <p:cNvPr id="30" name="Rounded Rectangle 29"/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  <a:endParaRPr lang="en-US" sz="1800" dirty="0"/>
          </a:p>
        </p:txBody>
      </p:sp>
      <p:sp>
        <p:nvSpPr>
          <p:cNvPr id="33" name="Rounded Rectangle 32"/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  <a:endParaRPr lang="en-US" sz="1800" dirty="0"/>
          </a:p>
        </p:txBody>
      </p:sp>
      <p:sp>
        <p:nvSpPr>
          <p:cNvPr id="35" name="Rounded Rectangle 34"/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  <a:endParaRPr lang="en-US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  <a:endParaRPr lang="en-US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  <a:endParaRPr lang="en-US" sz="1800" dirty="0"/>
          </a:p>
        </p:txBody>
      </p:sp>
      <p:sp>
        <p:nvSpPr>
          <p:cNvPr id="39" name="Rounded Rectangle 38"/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  <a:endParaRPr lang="en-US" sz="1800" dirty="0"/>
          </a:p>
        </p:txBody>
      </p:sp>
      <p:sp>
        <p:nvSpPr>
          <p:cNvPr id="40" name="Rounded Rectangle 39"/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  <a:endParaRPr lang="en-US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800" dirty="0"/>
          </a:p>
        </p:txBody>
      </p:sp>
      <p:sp>
        <p:nvSpPr>
          <p:cNvPr id="42" name="Rounded Rectangle 41"/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  <a:endParaRPr lang="en-US" sz="1800" dirty="0"/>
          </a:p>
        </p:txBody>
      </p:sp>
      <p:sp>
        <p:nvSpPr>
          <p:cNvPr id="43" name="Rounded Rectangle 42"/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45" name="Rounded Rectangle 44"/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pic>
        <p:nvPicPr>
          <p:cNvPr id="48" name="Google Shape;3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93678" y="3045865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/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  <a:endParaRPr lang="en-US" sz="1800" dirty="0"/>
          </a:p>
        </p:txBody>
      </p:sp>
      <p:sp>
        <p:nvSpPr>
          <p:cNvPr id="52" name="Rounded Rectangle 51"/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  <a:endParaRPr lang="en-US" sz="1800" dirty="0"/>
          </a:p>
        </p:txBody>
      </p:sp>
      <p:sp>
        <p:nvSpPr>
          <p:cNvPr id="53" name="Rounded Rectangle 52"/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54" name="Rounded Rectangle 53"/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  <a:endParaRPr lang="en-US" sz="1800" dirty="0"/>
          </a:p>
        </p:txBody>
      </p:sp>
      <p:sp>
        <p:nvSpPr>
          <p:cNvPr id="55" name="Rounded Rectangle 54"/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56" name="Rounded Rectangle 55"/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57" name="Rounded Rectangle 56"/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59" name="Rounded Rectangle 58"/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  <a:endParaRPr lang="en-US" sz="1800" dirty="0"/>
          </a:p>
        </p:txBody>
      </p:sp>
      <p:pic>
        <p:nvPicPr>
          <p:cNvPr id="61" name="Google Shape;3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  <a:endParaRPr lang="en-US" sz="1800" dirty="0"/>
          </a:p>
        </p:txBody>
      </p:sp>
      <p:sp>
        <p:nvSpPr>
          <p:cNvPr id="65" name="Oval 64"/>
          <p:cNvSpPr/>
          <p:nvPr/>
        </p:nvSpPr>
        <p:spPr>
          <a:xfrm>
            <a:off x="132935" y="117510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52892" y="1959903"/>
            <a:ext cx="4404901" cy="17856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</a:t>
            </a:r>
            <a:r>
              <a:rPr lang="en-US" dirty="0">
                <a:solidFill>
                  <a:srgbClr val="FFFF00"/>
                </a:solidFill>
              </a:rPr>
              <a:t>equal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less</a:t>
            </a:r>
            <a:r>
              <a:rPr lang="en-US" dirty="0"/>
              <a:t> from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</a:t>
            </a:r>
            <a:r>
              <a:rPr lang="en-US" dirty="0">
                <a:solidFill>
                  <a:srgbClr val="FFFF00"/>
                </a:solidFill>
              </a:rPr>
              <a:t>Limit Range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2850716" y="1142433"/>
            <a:ext cx="4525170" cy="5065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be scheduled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Demo-66</a:t>
            </a:r>
            <a:r>
              <a:rPr lang="en-US" sz="3000" dirty="0"/>
              <a:t>: Kubernetes Namespaces Limit Range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Namespace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Namespace </a:t>
            </a:r>
            <a:r>
              <a:rPr lang="en-US" sz="2600" dirty="0">
                <a:solidFill>
                  <a:srgbClr val="FFFF00"/>
                </a:solidFill>
              </a:rPr>
              <a:t>Resource Quota &amp; Limit Range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04095" y="5353617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65597" y="535361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Load Balancer Service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0" y="2553673"/>
            <a:ext cx="6393043" cy="260622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6211" y="3790279"/>
            <a:ext cx="5923703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Horizontal Pod Autoscaler</a:t>
            </a:r>
            <a:endParaRPr lang="en-US" sz="6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69580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7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31237" y="5282575"/>
            <a:ext cx="2177525" cy="200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  <a:endParaRPr lang="en-US" b="1"/>
          </a:p>
        </p:txBody>
      </p:sp>
      <p:sp>
        <p:nvSpPr>
          <p:cNvPr id="30" name="Rounded Rectangle 29"/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  <a:endParaRPr lang="en-US" sz="300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  <a:endParaRPr lang="en-US" sz="30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/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49496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49496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49496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51558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53521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0933" y="3912846"/>
            <a:ext cx="1653987" cy="638223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753521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315199" y="3637280"/>
            <a:ext cx="7149362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498359" y="4918703"/>
            <a:ext cx="1833454" cy="124813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Best Selling</a:t>
            </a:r>
            <a:endParaRPr lang="en-US" b="1"/>
          </a:p>
          <a:p>
            <a:pPr algn="ctr"/>
            <a:r>
              <a:rPr lang="en-US" b="1"/>
              <a:t>Courses</a:t>
            </a:r>
            <a:endParaRPr lang="en-US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Policy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https://default-</a:t>
            </a:r>
            <a:r>
              <a:rPr lang="en-US" sz="1800" err="1">
                <a:solidFill>
                  <a:srgbClr val="F5748B"/>
                </a:solidFill>
              </a:rPr>
              <a:t>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  <a:endParaRPr lang="en-US" sz="2000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Horizontal Pod Autoscaler</a:t>
            </a:r>
            <a:endParaRPr lang="en-US" dirty="0"/>
          </a:p>
        </p:txBody>
      </p:sp>
      <p:pic>
        <p:nvPicPr>
          <p:cNvPr id="5" name="Google Shape;187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  <a:endParaRPr lang="en-US" sz="1800" dirty="0"/>
          </a:p>
          <a:p>
            <a:pPr algn="ctr"/>
            <a:r>
              <a:rPr lang="en-US" sz="1800" dirty="0"/>
              <a:t>Pod Autoscaler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and Memory Metrics.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 Metrics Server is by default installed in GKE Cluster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  <a:endParaRPr lang="en-US" dirty="0"/>
          </a:p>
        </p:txBody>
      </p:sp>
      <p:sp>
        <p:nvSpPr>
          <p:cNvPr id="12" name="Google Shape;395;p28"/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  <a:endParaRPr lang="en-US" sz="1800" dirty="0"/>
          </a:p>
        </p:txBody>
      </p:sp>
      <p:pic>
        <p:nvPicPr>
          <p:cNvPr id="21" name="Google Shape;412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25" name="Rounded Rectangle 24"/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  <a:endParaRPr lang="en-US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  <a:endParaRPr lang="en-US" dirty="0"/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  <a:endParaRPr lang="en-US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GKE Metrics Supported for HPA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28150" y="1380607"/>
            <a:ext cx="3450771" cy="10885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Resource Usage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79121" y="1380608"/>
            <a:ext cx="3450771" cy="108857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Metrics</a:t>
            </a:r>
            <a:endParaRPr lang="en-US" dirty="0"/>
          </a:p>
          <a:p>
            <a:pPr algn="ctr"/>
            <a:r>
              <a:rPr lang="en-US" dirty="0"/>
              <a:t>(Inside Cluster)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227767" y="1380606"/>
            <a:ext cx="3450771" cy="10885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metrics</a:t>
            </a:r>
            <a:endParaRPr lang="en-US" dirty="0"/>
          </a:p>
          <a:p>
            <a:pPr algn="ctr"/>
            <a:r>
              <a:rPr lang="en-US" dirty="0"/>
              <a:t>(External to Cluster)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8150" y="2844737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8150" y="4268889"/>
            <a:ext cx="3450771" cy="8817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79120" y="2687743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any metric reported by a Kubernetes object in a cluster, such as the </a:t>
            </a:r>
            <a:r>
              <a:rPr lang="en-US" dirty="0">
                <a:solidFill>
                  <a:srgbClr val="FFFF00"/>
                </a:solidFill>
              </a:rPr>
              <a:t>rate of client requests per second </a:t>
            </a:r>
            <a:r>
              <a:rPr lang="en-US" dirty="0"/>
              <a:t>or </a:t>
            </a:r>
            <a:r>
              <a:rPr lang="en-US" dirty="0">
                <a:solidFill>
                  <a:srgbClr val="FFFF00"/>
                </a:solidFill>
              </a:rPr>
              <a:t>I/O writes per second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79120" y="4871178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be useful if your application is prone to </a:t>
            </a:r>
            <a:r>
              <a:rPr lang="en-US" dirty="0">
                <a:solidFill>
                  <a:srgbClr val="FFFF00"/>
                </a:solidFill>
              </a:rPr>
              <a:t>network bottlenecks</a:t>
            </a:r>
            <a:r>
              <a:rPr lang="en-US" dirty="0"/>
              <a:t>, rather than CPU or memory.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27768" y="2685199"/>
            <a:ext cx="3450771" cy="1964871"/>
          </a:xfrm>
          <a:prstGeom prst="roundRect">
            <a:avLst>
              <a:gd name="adj" fmla="val 94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 metric from an </a:t>
            </a:r>
            <a:r>
              <a:rPr lang="en-US" dirty="0">
                <a:solidFill>
                  <a:srgbClr val="FFFF00"/>
                </a:solidFill>
              </a:rPr>
              <a:t>application or service external </a:t>
            </a:r>
            <a:r>
              <a:rPr lang="en-US" dirty="0"/>
              <a:t>to your cluster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  <a:endParaRPr lang="en-US" sz="3000" dirty="0"/>
          </a:p>
        </p:txBody>
      </p:sp>
      <p:sp>
        <p:nvSpPr>
          <p:cNvPr id="9" name="Rounded Rectangle 8"/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6" name="Google Shape;395;p28"/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/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  <a:endParaRPr lang="en-US" sz="1800" dirty="0"/>
          </a:p>
        </p:txBody>
      </p:sp>
      <p:pic>
        <p:nvPicPr>
          <p:cNvPr id="71" name="Google Shape;41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/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sp>
        <p:nvSpPr>
          <p:cNvPr id="78" name="Rounded Rectangle 77"/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81" name="Rounded Rectangle 80"/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  <a:endParaRPr lang="en-US" sz="2000" dirty="0"/>
          </a:p>
        </p:txBody>
      </p:sp>
      <p:sp>
        <p:nvSpPr>
          <p:cNvPr id="83" name="Google Shape;395;p28"/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/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sp>
        <p:nvSpPr>
          <p:cNvPr id="89" name="TextBox 88"/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  <a:endParaRPr lang="en-US" sz="1800" dirty="0"/>
          </a:p>
        </p:txBody>
      </p:sp>
      <p:pic>
        <p:nvPicPr>
          <p:cNvPr id="90" name="Google Shape;41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/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  <a:endParaRPr lang="en-US" sz="1800" dirty="0"/>
          </a:p>
        </p:txBody>
      </p:sp>
      <p:sp>
        <p:nvSpPr>
          <p:cNvPr id="92" name="Rounded Rectangle 91"/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  <a:endParaRPr lang="en-US" sz="1800" dirty="0"/>
          </a:p>
        </p:txBody>
      </p:sp>
      <p:sp>
        <p:nvSpPr>
          <p:cNvPr id="94" name="Rounded Rectangle 93"/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  <a:endParaRPr lang="en-US" sz="2000" dirty="0"/>
          </a:p>
        </p:txBody>
      </p:sp>
      <p:pic>
        <p:nvPicPr>
          <p:cNvPr id="95" name="Google Shape;187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/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  <a:endParaRPr lang="en-US" sz="1800" dirty="0"/>
          </a:p>
          <a:p>
            <a:pPr algn="ctr"/>
            <a:r>
              <a:rPr lang="en-US" sz="1800" dirty="0"/>
              <a:t>Pod Autoscaler</a:t>
            </a:r>
            <a:endParaRPr lang="en-US" sz="1800" dirty="0"/>
          </a:p>
        </p:txBody>
      </p:sp>
      <p:cxnSp>
        <p:nvCxnSpPr>
          <p:cNvPr id="21" name="Elbow Connector 20"/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  <a:endParaRPr lang="en-US" sz="1800" b="1" dirty="0">
              <a:solidFill>
                <a:srgbClr val="7030A0"/>
              </a:solidFill>
            </a:endParaRPr>
          </a:p>
        </p:txBody>
      </p:sp>
      <p:cxnSp>
        <p:nvCxnSpPr>
          <p:cNvPr id="29" name="Elbow Connector 28"/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  <a:endParaRPr lang="en-US" sz="1800" b="1" dirty="0">
              <a:solidFill>
                <a:srgbClr val="7030A0"/>
              </a:solidFill>
            </a:endParaRPr>
          </a:p>
        </p:txBody>
      </p:sp>
      <p:pic>
        <p:nvPicPr>
          <p:cNvPr id="101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/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cxnSp>
        <p:nvCxnSpPr>
          <p:cNvPr id="32" name="Elbow Connector 31"/>
          <p:cNvCxnSpPr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  <a:endParaRPr lang="en-US" sz="1800" b="1" dirty="0">
              <a:solidFill>
                <a:srgbClr val="7030A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  <a:endParaRPr lang="en-US" sz="1800" b="1" dirty="0">
              <a:solidFill>
                <a:srgbClr val="7030A0"/>
              </a:solidFill>
            </a:endParaRPr>
          </a:p>
        </p:txBody>
      </p:sp>
      <p:pic>
        <p:nvPicPr>
          <p:cNvPr id="109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/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111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/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113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/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115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/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117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/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119" name="Google Shape;40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  <a:endParaRPr lang="en-US" sz="1800" dirty="0"/>
          </a:p>
        </p:txBody>
      </p:sp>
      <p:pic>
        <p:nvPicPr>
          <p:cNvPr id="3" name="Google Shape;4513;p10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  <a:endParaRPr lang="en-US" sz="2600" dirty="0"/>
          </a:p>
        </p:txBody>
      </p:sp>
      <p:sp>
        <p:nvSpPr>
          <p:cNvPr id="51" name="Rectangle 50"/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  <a:endParaRPr lang="en-US" sz="2600" dirty="0"/>
          </a:p>
        </p:txBody>
      </p:sp>
      <p:sp>
        <p:nvSpPr>
          <p:cNvPr id="52" name="Rectangle 51"/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  <a:endParaRPr lang="en-US" sz="2600" dirty="0"/>
          </a:p>
        </p:txBody>
      </p:sp>
      <p:sp>
        <p:nvSpPr>
          <p:cNvPr id="53" name="Rectangle 52"/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  <a:endParaRPr lang="en-US" sz="2600" dirty="0"/>
          </a:p>
        </p:txBody>
      </p:sp>
      <p:sp>
        <p:nvSpPr>
          <p:cNvPr id="55" name="Rectangle 54"/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  <a:endParaRPr lang="en-US" sz="2600" dirty="0"/>
          </a:p>
        </p:txBody>
      </p:sp>
      <p:cxnSp>
        <p:nvCxnSpPr>
          <p:cNvPr id="57" name="Straight Arrow Connector 56"/>
          <p:cNvCxnSpPr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  <a:endParaRPr lang="en-US" sz="2600" dirty="0"/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  <a:endParaRPr lang="en-US" sz="2600" dirty="0"/>
          </a:p>
        </p:txBody>
      </p:sp>
      <p:cxnSp>
        <p:nvCxnSpPr>
          <p:cNvPr id="5" name="Straight Arrow Connector 4"/>
          <p:cNvCxnSpPr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  <a:endParaRPr lang="en-US" dirty="0"/>
          </a:p>
        </p:txBody>
      </p:sp>
      <p:pic>
        <p:nvPicPr>
          <p:cNvPr id="16" name="Google Shape;187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  <a:endParaRPr lang="en-US" sz="1800" dirty="0"/>
          </a:p>
          <a:p>
            <a:pPr algn="ctr"/>
            <a:r>
              <a:rPr lang="en-US" sz="1800" dirty="0"/>
              <a:t>Pod Autoscaler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6" y="1040209"/>
            <a:ext cx="7772400" cy="6410437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7663543" y="663943"/>
            <a:ext cx="67013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Demo-67</a:t>
            </a:r>
            <a:r>
              <a:rPr lang="en-US" sz="3000" dirty="0"/>
              <a:t>: Kubernetes Horizontal Pod Autoscaler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6967786" y="2560929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29288" y="25609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Deployment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967786" y="3491825"/>
            <a:ext cx="1056469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29288" y="3491825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Cluster IP </a:t>
            </a:r>
            <a:r>
              <a:rPr lang="en-US" sz="2600" dirty="0">
                <a:solidFill>
                  <a:schemeClr val="bg1"/>
                </a:solidFill>
              </a:rPr>
              <a:t>Service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04095" y="4422721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65597" y="44227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Create Kubernetes </a:t>
            </a:r>
            <a:r>
              <a:rPr lang="en-US" sz="2600" dirty="0">
                <a:solidFill>
                  <a:srgbClr val="FFFF00"/>
                </a:solidFill>
              </a:rPr>
              <a:t>Horizontal Pod Autoscaler</a:t>
            </a:r>
            <a:endParaRPr lang="en-US" sz="26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41" y="2595236"/>
            <a:ext cx="5549900" cy="2476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3061" y="4498470"/>
            <a:ext cx="4602340" cy="5121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Autopilot Cluster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Complete Comparison: https://</a:t>
            </a:r>
            <a:r>
              <a:rPr lang="en-US" sz="1200" err="1">
                <a:solidFill>
                  <a:srgbClr val="0070C0"/>
                </a:solidFill>
              </a:rPr>
              <a:t>cloud.google.com</a:t>
            </a:r>
            <a:r>
              <a:rPr lang="en-US" sz="1200">
                <a:solidFill>
                  <a:srgbClr val="0070C0"/>
                </a:solidFill>
              </a:rPr>
              <a:t>/</a:t>
            </a:r>
            <a:r>
              <a:rPr lang="en-US" sz="1200" err="1">
                <a:solidFill>
                  <a:srgbClr val="0070C0"/>
                </a:solidFill>
              </a:rPr>
              <a:t>kubernetes</a:t>
            </a:r>
            <a:r>
              <a:rPr lang="en-US" sz="1200">
                <a:solidFill>
                  <a:srgbClr val="0070C0"/>
                </a:solidFill>
              </a:rPr>
              <a:t>-engine/docs/resources/autopilot-standard-feature-comparison</a:t>
            </a:r>
            <a:endParaRPr 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  <a:endParaRPr lang="en-US" sz="4000"/>
          </a:p>
          <a:p>
            <a:pPr algn="ctr"/>
            <a:r>
              <a:rPr lang="en-US" sz="4000"/>
              <a:t>Autopilot</a:t>
            </a:r>
            <a:endParaRPr lang="en-US" sz="4000"/>
          </a:p>
          <a:p>
            <a:pPr algn="ctr"/>
            <a:r>
              <a:rPr lang="en-US" sz="4000"/>
              <a:t>Cluster</a:t>
            </a:r>
            <a:endParaRPr lang="en-US" sz="4000"/>
          </a:p>
        </p:txBody>
      </p:sp>
      <p:sp>
        <p:nvSpPr>
          <p:cNvPr id="6" name="Rounded Rectangle 5"/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8167" y="257807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8165" y="257807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39003" y="6022044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Identity</a:t>
            </a:r>
            <a:endParaRPr lang="en-US" sz="3000"/>
          </a:p>
          <a:p>
            <a:r>
              <a:rPr lang="en-US" sz="3000"/>
              <a:t>Aware</a:t>
            </a:r>
            <a:endParaRPr lang="en-US" sz="3000"/>
          </a:p>
          <a:p>
            <a:r>
              <a:rPr lang="en-US" sz="3000"/>
              <a:t>Proxy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274862"/>
            <a:ext cx="5274426" cy="28247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6104" y="4243726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87" idx="1"/>
            <a:endCxn id="42" idx="1"/>
          </p:cNvCxnSpPr>
          <p:nvPr/>
        </p:nvCxnSpPr>
        <p:spPr>
          <a:xfrm rot="10800000" flipV="1">
            <a:off x="1276384" y="3846950"/>
            <a:ext cx="1600964" cy="1355619"/>
          </a:xfrm>
          <a:prstGeom prst="bentConnector3">
            <a:avLst>
              <a:gd name="adj1" fmla="val 11427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53378" y="49804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app2-ingress.kalyanreddydaida.com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49860" y="4409434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app1-ingress.kalyanreddydaida.com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544228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default-</a:t>
            </a:r>
            <a:r>
              <a:rPr lang="en-US" sz="1400" err="1"/>
              <a:t>ingress.kalyanreddydaida.com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640857"/>
            <a:ext cx="427921" cy="561713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5730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31439" cy="93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42329" y="3471950"/>
            <a:ext cx="712150" cy="116890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45847" y="47602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775651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354" y="168663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8790" y="1759552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78449" y="2395599"/>
            <a:ext cx="9187" cy="182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636" y="1119285"/>
            <a:ext cx="8977" cy="5673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Google-Managed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72699" y="6382779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https://app2-ingress.kalyanreddydaida.com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https://app1-ingress.kalyanreddydaida.com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472699" y="6741212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 Policy</a:t>
            </a:r>
            <a:endParaRPr lang="en-US" sz="2000"/>
          </a:p>
        </p:txBody>
      </p:sp>
      <p:sp>
        <p:nvSpPr>
          <p:cNvPr id="65" name="Rounded Rectangle 64"/>
          <p:cNvSpPr/>
          <p:nvPr/>
        </p:nvSpPr>
        <p:spPr>
          <a:xfrm>
            <a:off x="4271526" y="6390963"/>
            <a:ext cx="1730643" cy="5048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BackendConfig</a:t>
            </a:r>
            <a:endParaRPr lang="en-US" sz="1800"/>
          </a:p>
          <a:p>
            <a:pPr algn="ctr"/>
            <a:r>
              <a:rPr lang="en-US" sz="1800"/>
              <a:t>GCP IAP</a:t>
            </a:r>
            <a:endParaRPr lang="en-US" sz="1800"/>
          </a:p>
        </p:txBody>
      </p:sp>
      <p:sp>
        <p:nvSpPr>
          <p:cNvPr id="81" name="Google Shape;540;p32"/>
          <p:cNvSpPr/>
          <p:nvPr/>
        </p:nvSpPr>
        <p:spPr>
          <a:xfrm>
            <a:off x="2824086" y="3492176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1440;p41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877348" y="3614598"/>
            <a:ext cx="766138" cy="464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/>
          <p:cNvCxnSpPr>
            <a:stCxn id="62" idx="2"/>
            <a:endCxn id="81" idx="0"/>
          </p:cNvCxnSpPr>
          <p:nvPr/>
        </p:nvCxnSpPr>
        <p:spPr>
          <a:xfrm flipH="1">
            <a:off x="4054368" y="3287042"/>
            <a:ext cx="24081" cy="2051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Line Callout 2 113"/>
          <p:cNvSpPr/>
          <p:nvPr/>
        </p:nvSpPr>
        <p:spPr>
          <a:xfrm>
            <a:off x="6073814" y="1226028"/>
            <a:ext cx="4631147" cy="372379"/>
          </a:xfrm>
          <a:prstGeom prst="borderCallout2">
            <a:avLst>
              <a:gd name="adj1" fmla="val 50906"/>
              <a:gd name="adj2" fmla="val 238"/>
              <a:gd name="adj3" fmla="val 301561"/>
              <a:gd name="adj4" fmla="val -3952"/>
              <a:gd name="adj5" fmla="val 724429"/>
              <a:gd name="adj6" fmla="val -19597"/>
            </a:avLst>
          </a:prstGeom>
          <a:solidFill>
            <a:srgbClr val="389954"/>
          </a:solidFill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Authenticate &amp; Authorize using IAP</a:t>
            </a:r>
            <a:endParaRPr lang="en-US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049" y="24802"/>
            <a:ext cx="6114424" cy="512177"/>
          </a:xfrm>
        </p:spPr>
        <p:txBody>
          <a:bodyPr>
            <a:noAutofit/>
          </a:bodyPr>
          <a:lstStyle/>
          <a:p>
            <a:r>
              <a:rPr lang="en-US" sz="4000"/>
              <a:t>What are we going to learn ?</a:t>
            </a:r>
            <a:endParaRPr lang="en-US" sz="4000"/>
          </a:p>
        </p:txBody>
      </p:sp>
      <p:sp>
        <p:nvSpPr>
          <p:cNvPr id="57" name="Oval 56"/>
          <p:cNvSpPr/>
          <p:nvPr/>
        </p:nvSpPr>
        <p:spPr>
          <a:xfrm>
            <a:off x="370637" y="726749"/>
            <a:ext cx="5667016" cy="1052007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Kubernetes Manifests using YAML</a:t>
            </a:r>
            <a:endParaRPr lang="en-US" sz="3000"/>
          </a:p>
        </p:txBody>
      </p:sp>
      <p:sp>
        <p:nvSpPr>
          <p:cNvPr id="27" name="Oval 26"/>
          <p:cNvSpPr/>
          <p:nvPr/>
        </p:nvSpPr>
        <p:spPr>
          <a:xfrm>
            <a:off x="8250443" y="663943"/>
            <a:ext cx="6114424" cy="118952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Demo-68</a:t>
            </a:r>
            <a:r>
              <a:rPr lang="en-US" sz="3000" dirty="0"/>
              <a:t>: Autopilot Cluster</a:t>
            </a:r>
            <a:endParaRPr lang="en-US" sz="3000" dirty="0"/>
          </a:p>
        </p:txBody>
      </p:sp>
      <p:sp>
        <p:nvSpPr>
          <p:cNvPr id="18" name="Oval 17"/>
          <p:cNvSpPr/>
          <p:nvPr/>
        </p:nvSpPr>
        <p:spPr>
          <a:xfrm>
            <a:off x="7010871" y="2653240"/>
            <a:ext cx="1056469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171330" y="267341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Deployment Manifest with </a:t>
            </a:r>
            <a:r>
              <a:rPr lang="en-US" sz="2600">
                <a:solidFill>
                  <a:srgbClr val="FFFF00"/>
                </a:solidFill>
              </a:rPr>
              <a:t>5 replicas</a:t>
            </a:r>
            <a:endParaRPr lang="en-US" sz="260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10871" y="3584136"/>
            <a:ext cx="1056469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71330" y="360430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Kubernetes Load Balancer Service Manifest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37" y="2559076"/>
            <a:ext cx="66548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34777" y="2044940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b="1">
                <a:solidFill>
                  <a:srgbClr val="389954"/>
                </a:solidFill>
              </a:rPr>
              <a:t>Configure Access to Multiple Clusters</a:t>
            </a:r>
            <a:endParaRPr lang="en-US" sz="6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0175" y="1618893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214" y="155902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Demo-69</a:t>
            </a:r>
            <a:endParaRPr lang="en-US" sz="3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41" y="-219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8" y="-5220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76" y="9151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76" y="15598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Configure Access to Multiple Clusters</a:t>
            </a:r>
            <a:endParaRPr lang="en-US"/>
          </a:p>
        </p:txBody>
      </p:sp>
      <p:pic>
        <p:nvPicPr>
          <p:cNvPr id="6" name="Graphic 5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986" y="3165260"/>
            <a:ext cx="1366345" cy="136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32" y="4412670"/>
            <a:ext cx="1490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Kubernetes</a:t>
            </a:r>
            <a:endParaRPr lang="en-US"/>
          </a:p>
          <a:p>
            <a:pPr algn="ctr"/>
            <a:r>
              <a:rPr lang="en-US"/>
              <a:t>Admin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1862" y="3488453"/>
            <a:ext cx="1944414" cy="7199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kubectl</a:t>
            </a:r>
            <a:endParaRPr lang="en-US" sz="3000"/>
          </a:p>
        </p:txBody>
      </p:sp>
      <p:sp>
        <p:nvSpPr>
          <p:cNvPr id="9" name="Rounded Rectangle 8"/>
          <p:cNvSpPr/>
          <p:nvPr/>
        </p:nvSpPr>
        <p:spPr>
          <a:xfrm>
            <a:off x="4661338" y="3443293"/>
            <a:ext cx="2990193" cy="81027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current-context</a:t>
            </a:r>
            <a:endParaRPr lang="en-US" sz="3000"/>
          </a:p>
          <a:p>
            <a:pPr algn="ctr"/>
            <a:r>
              <a:rPr lang="en-US" sz="3000"/>
              <a:t>use-context</a:t>
            </a:r>
            <a:endParaRPr lang="en-US" sz="3000"/>
          </a:p>
        </p:txBody>
      </p:sp>
      <p:sp>
        <p:nvSpPr>
          <p:cNvPr id="10" name="Rounded Rectangle 9"/>
          <p:cNvSpPr/>
          <p:nvPr/>
        </p:nvSpPr>
        <p:spPr>
          <a:xfrm>
            <a:off x="8891752" y="1709761"/>
            <a:ext cx="2659118" cy="719959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1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891752" y="5325862"/>
            <a:ext cx="2659118" cy="719959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chemeClr val="tx1"/>
                </a:solidFill>
              </a:rPr>
              <a:t>GKE Cluster 2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08373" y="1093157"/>
            <a:ext cx="2659118" cy="1953168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881945" y="4709257"/>
            <a:ext cx="2659118" cy="1953168"/>
          </a:xfrm>
          <a:prstGeom prst="roundRect">
            <a:avLst/>
          </a:prstGeom>
          <a:solidFill>
            <a:srgbClr val="FEE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>
          <a:xfrm flipV="1">
            <a:off x="7651531" y="2069741"/>
            <a:ext cx="1240221" cy="1778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7651531" y="3848432"/>
            <a:ext cx="1240221" cy="1837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2" idx="1"/>
          </p:cNvCxnSpPr>
          <p:nvPr/>
        </p:nvCxnSpPr>
        <p:spPr>
          <a:xfrm>
            <a:off x="11550870" y="2069741"/>
            <a:ext cx="2575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3" idx="1"/>
          </p:cNvCxnSpPr>
          <p:nvPr/>
        </p:nvCxnSpPr>
        <p:spPr>
          <a:xfrm flipV="1">
            <a:off x="11550870" y="5685841"/>
            <a:ext cx="331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9" idx="1"/>
          </p:cNvCxnSpPr>
          <p:nvPr/>
        </p:nvCxnSpPr>
        <p:spPr>
          <a:xfrm flipV="1">
            <a:off x="3836276" y="3848432"/>
            <a:ext cx="82506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8" idx="1"/>
          </p:cNvCxnSpPr>
          <p:nvPr/>
        </p:nvCxnSpPr>
        <p:spPr>
          <a:xfrm>
            <a:off x="1479331" y="3848433"/>
            <a:ext cx="4125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17821" y="12390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12352807" y="2573872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1</a:t>
            </a:r>
            <a:endParaRPr lang="en-US"/>
          </a:p>
        </p:txBody>
      </p:sp>
      <p:pic>
        <p:nvPicPr>
          <p:cNvPr id="31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91393" y="4844793"/>
            <a:ext cx="1240221" cy="1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12352806" y="6132587"/>
            <a:ext cx="171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GKE Cluster 2</a:t>
            </a:r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73" y="1211381"/>
            <a:ext cx="5689600" cy="1498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3" y="5206329"/>
            <a:ext cx="7772400" cy="10800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73" y="6484411"/>
            <a:ext cx="7772400" cy="1159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/>
      <p:bldP spid="32" grpId="0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925949"/>
            <a:ext cx="12618720" cy="1188851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03952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Self</a:t>
            </a:r>
            <a:endParaRPr lang="en-US" sz="3000"/>
          </a:p>
          <a:p>
            <a:r>
              <a:rPr lang="en-US" sz="3000"/>
              <a:t>Signed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Certs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Self-Signed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58746" y="28921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8744" y="289213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72816" y="5708367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Pre-shared</a:t>
            </a:r>
            <a:endParaRPr lang="en-US" sz="3000"/>
          </a:p>
          <a:p>
            <a:r>
              <a:rPr lang="en-US" sz="3000"/>
              <a:t>SSL</a:t>
            </a:r>
            <a:endParaRPr lang="en-US" sz="3000"/>
          </a:p>
          <a:p>
            <a:r>
              <a:rPr lang="en-US" sz="3000"/>
              <a:t>Certs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952240"/>
            <a:ext cx="5274426" cy="3147335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881968" y="2995509"/>
            <a:ext cx="1601477" cy="2812644"/>
          </a:xfrm>
          <a:prstGeom prst="bentConnector4">
            <a:avLst>
              <a:gd name="adj1" fmla="val 12375"/>
              <a:gd name="adj2" fmla="val 1081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2832406" y="4981654"/>
            <a:ext cx="3192469" cy="46284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app2.kalyanreddydaida.com</a:t>
            </a:r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2839588" y="4233013"/>
            <a:ext cx="3192469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app1.kalyanreddydaida.com</a:t>
            </a:r>
            <a:endParaRPr lang="en-US" sz="1400"/>
          </a:p>
        </p:txBody>
      </p:sp>
      <p:sp>
        <p:nvSpPr>
          <p:cNvPr id="38" name="Rounded Rectangle 37"/>
          <p:cNvSpPr/>
          <p:nvPr/>
        </p:nvSpPr>
        <p:spPr>
          <a:xfrm>
            <a:off x="2839588" y="5750039"/>
            <a:ext cx="3192469" cy="462845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app3-default.kalyanreddydaida.com</a:t>
            </a:r>
            <a:endParaRPr lang="en-US" sz="140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App2 NodePort</a:t>
            </a:r>
            <a:endParaRPr lang="en-US" sz="140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Deployment</a:t>
            </a:r>
            <a:endParaRPr lang="en-US" sz="1400"/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App1 NodePort</a:t>
            </a:r>
            <a:endParaRPr lang="en-US" sz="1400"/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417649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417649" cy="77889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410467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6032057" y="3471950"/>
            <a:ext cx="722422" cy="99248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2" idx="3"/>
          </p:cNvCxnSpPr>
          <p:nvPr/>
        </p:nvCxnSpPr>
        <p:spPr>
          <a:xfrm flipV="1">
            <a:off x="6024875" y="4761422"/>
            <a:ext cx="765211" cy="451655"/>
          </a:xfrm>
          <a:prstGeom prst="bentConnector3">
            <a:avLst>
              <a:gd name="adj1" fmla="val 50000"/>
            </a:avLst>
          </a:prstGeom>
          <a:ln w="38100">
            <a:solidFill>
              <a:srgbClr val="F48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8" idx="3"/>
          </p:cNvCxnSpPr>
          <p:nvPr/>
        </p:nvCxnSpPr>
        <p:spPr>
          <a:xfrm>
            <a:off x="6032057" y="5981462"/>
            <a:ext cx="741221" cy="57580"/>
          </a:xfrm>
          <a:prstGeom prst="bentConnector3">
            <a:avLst>
              <a:gd name="adj1" fmla="val 50000"/>
            </a:avLst>
          </a:prstGeom>
          <a:ln w="381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91869" y="2836624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02424" y="5432453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7583" y="1914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9019" y="198712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87865" y="2623176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22473" y="-4952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 -&gt; HTTPS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traight Arrow Connector 95"/>
          <p:cNvCxnSpPr>
            <a:stCxn id="79" idx="2"/>
            <a:endCxn id="43" idx="0"/>
          </p:cNvCxnSpPr>
          <p:nvPr/>
        </p:nvCxnSpPr>
        <p:spPr>
          <a:xfrm flipH="1">
            <a:off x="4087865" y="1119285"/>
            <a:ext cx="8748" cy="7949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35171" y="2878687"/>
            <a:ext cx="1681058" cy="7132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Pre-shared</a:t>
            </a:r>
            <a:endParaRPr lang="en-US" sz="1600"/>
          </a:p>
          <a:p>
            <a:pPr algn="ctr"/>
            <a:r>
              <a:rPr lang="en-US" sz="1600"/>
              <a:t>SSL Certificates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528608" y="-69675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https://app1.kalyanreddydaida.com</a:t>
            </a:r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2033" y="6028051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33" name="Rounded Rectangle 32"/>
          <p:cNvSpPr/>
          <p:nvPr/>
        </p:nvSpPr>
        <p:spPr>
          <a:xfrm>
            <a:off x="982033" y="6390963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SSL</a:t>
            </a:r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982033" y="6745146"/>
            <a:ext cx="1410184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/>
              <a:t>SSL Redirect</a:t>
            </a:r>
            <a:endParaRPr lang="en-US" sz="1900"/>
          </a:p>
        </p:txBody>
      </p:sp>
      <p:sp>
        <p:nvSpPr>
          <p:cNvPr id="117" name="Rounded Rectangle 116"/>
          <p:cNvSpPr/>
          <p:nvPr/>
        </p:nvSpPr>
        <p:spPr>
          <a:xfrm>
            <a:off x="2464314" y="6722293"/>
            <a:ext cx="1673179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118" name="TextBox 117"/>
          <p:cNvSpPr txBox="1"/>
          <p:nvPr/>
        </p:nvSpPr>
        <p:spPr>
          <a:xfrm>
            <a:off x="8540186" y="324367"/>
            <a:ext cx="354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https://app2.kalyanreddydaida.com</a:t>
            </a:r>
            <a:endParaRPr lang="en-US" sz="1800">
              <a:solidFill>
                <a:srgbClr val="F5853A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486994" y="639305"/>
            <a:ext cx="42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https://app3-default.kalyanreddydaida.com</a:t>
            </a:r>
            <a:endParaRPr lang="en-US" sz="1800">
              <a:solidFill>
                <a:srgbClr val="F5748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66333" y="381917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66331" y="3819173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685636" y="629565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br>
              <a:rPr lang="en-US" sz="3000"/>
            </a:br>
            <a:r>
              <a:rPr lang="en-US" sz="3000"/>
              <a:t>Cloud CDN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5" y="4173654"/>
            <a:ext cx="1589947" cy="1028915"/>
          </a:xfrm>
          <a:prstGeom prst="bentConnector3">
            <a:avLst>
              <a:gd name="adj1" fmla="val 11437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66333" y="272103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007769" y="2793949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096615" y="3429996"/>
            <a:ext cx="0" cy="3891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479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ingress-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N" sz="1400" b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demo.kalyanreddydaida.com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80" y="6681257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Cloud CDN</a:t>
            </a:r>
            <a:endParaRPr lang="en-US" sz="2000"/>
          </a:p>
        </p:txBody>
      </p:sp>
      <p:sp>
        <p:nvSpPr>
          <p:cNvPr id="33" name="Google Shape;540;p32"/>
          <p:cNvSpPr/>
          <p:nvPr/>
        </p:nvSpPr>
        <p:spPr>
          <a:xfrm>
            <a:off x="2852556" y="1714869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253;p16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861022" y="1718946"/>
            <a:ext cx="686162" cy="6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Arrow Connector 58"/>
          <p:cNvCxnSpPr>
            <a:stCxn id="79" idx="2"/>
            <a:endCxn id="33" idx="0"/>
          </p:cNvCxnSpPr>
          <p:nvPr/>
        </p:nvCxnSpPr>
        <p:spPr>
          <a:xfrm flipH="1">
            <a:off x="4082838" y="1119285"/>
            <a:ext cx="13775" cy="5955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2"/>
            <a:endCxn id="43" idx="0"/>
          </p:cNvCxnSpPr>
          <p:nvPr/>
        </p:nvCxnSpPr>
        <p:spPr>
          <a:xfrm>
            <a:off x="4082838" y="2423832"/>
            <a:ext cx="13777" cy="297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Client IP</a:t>
            </a:r>
            <a:endParaRPr lang="en-US" sz="3000"/>
          </a:p>
          <a:p>
            <a:r>
              <a:rPr lang="en-US" sz="3000"/>
              <a:t>Affinity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04" y="4206857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60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http://ingress-with-</a:t>
            </a:r>
            <a:r>
              <a:rPr lang="en-US" sz="1800" err="1">
                <a:solidFill>
                  <a:srgbClr val="0070C0"/>
                </a:solidFill>
              </a:rPr>
              <a:t>clientip</a:t>
            </a:r>
            <a:r>
              <a:rPr lang="en-US" sz="1800">
                <a:solidFill>
                  <a:srgbClr val="0070C0"/>
                </a:solidFill>
              </a:rPr>
              <a:t>-</a:t>
            </a:r>
            <a:r>
              <a:rPr lang="en-US" sz="1800" err="1">
                <a:solidFill>
                  <a:srgbClr val="0070C0"/>
                </a:solidFill>
              </a:rPr>
              <a:t>affinity.kalyanreddydaida.com</a:t>
            </a:r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ClientIP</a:t>
            </a:r>
            <a:r>
              <a:rPr lang="en-US" sz="2000"/>
              <a:t> Affinity</a:t>
            </a:r>
            <a:endParaRPr lang="en-US" sz="2000"/>
          </a:p>
        </p:txBody>
      </p:sp>
      <p:cxnSp>
        <p:nvCxnSpPr>
          <p:cNvPr id="59" name="Straight Arrow Connector 58"/>
          <p:cNvCxnSpPr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75" y="428686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52" y="4401830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Cookie</a:t>
            </a:r>
            <a:endParaRPr lang="en-US" sz="3000"/>
          </a:p>
          <a:p>
            <a:r>
              <a:rPr lang="en-US" sz="3000"/>
              <a:t>Affinity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9867" y="-63254"/>
            <a:ext cx="5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http://ingress-with-cookie-</a:t>
            </a:r>
            <a:r>
              <a:rPr lang="en-US" sz="1800" err="1">
                <a:solidFill>
                  <a:srgbClr val="F5748B"/>
                </a:solidFill>
              </a:rPr>
              <a:t>affinity.kalyanreddydaida.com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Cookie Affinity</a:t>
            </a:r>
            <a:endParaRPr lang="en-US" sz="2000"/>
          </a:p>
        </p:txBody>
      </p:sp>
      <p:cxnSp>
        <p:nvCxnSpPr>
          <p:cNvPr id="59" name="Straight Arrow Connector 58"/>
          <p:cNvCxnSpPr>
            <a:stCxn id="79" idx="2"/>
            <a:endCxn id="43" idx="0"/>
          </p:cNvCxnSpPr>
          <p:nvPr/>
        </p:nvCxnSpPr>
        <p:spPr>
          <a:xfrm flipH="1">
            <a:off x="4083985" y="1119285"/>
            <a:ext cx="12628" cy="937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26030" y="34924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6028" y="3492444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725914" y="5762379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with</a:t>
            </a:r>
            <a:endParaRPr lang="en-US" sz="3000"/>
          </a:p>
          <a:p>
            <a:r>
              <a:rPr lang="en-US" sz="3000"/>
              <a:t>Custom</a:t>
            </a:r>
            <a:endParaRPr lang="en-US" sz="3000"/>
          </a:p>
          <a:p>
            <a:r>
              <a:rPr lang="en-US" sz="3000"/>
              <a:t>Health</a:t>
            </a:r>
            <a:endParaRPr lang="en-US" sz="3000"/>
          </a:p>
          <a:p>
            <a:r>
              <a:rPr lang="en-US" sz="3000"/>
              <a:t>Checks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728271"/>
            <a:ext cx="5274426" cy="2371304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3" idx="1"/>
            <a:endCxn id="42" idx="1"/>
          </p:cNvCxnSpPr>
          <p:nvPr/>
        </p:nvCxnSpPr>
        <p:spPr>
          <a:xfrm rot="10800000" flipV="1">
            <a:off x="1276384" y="3846926"/>
            <a:ext cx="1549644" cy="1355644"/>
          </a:xfrm>
          <a:prstGeom prst="bentConnector3">
            <a:avLst>
              <a:gd name="adj1" fmla="val 1147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6788" y="5059215"/>
            <a:ext cx="138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68348" y="5075794"/>
            <a:ext cx="119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cdn</a:t>
            </a:r>
            <a:r>
              <a:rPr lang="en-US" sz="1400"/>
              <a:t>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43" idx="0"/>
          </p:cNvCxnSpPr>
          <p:nvPr/>
        </p:nvCxnSpPr>
        <p:spPr>
          <a:xfrm rot="10800000" flipV="1">
            <a:off x="4083986" y="1184846"/>
            <a:ext cx="9419209" cy="87208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540;p32"/>
          <p:cNvSpPr/>
          <p:nvPr/>
        </p:nvSpPr>
        <p:spPr>
          <a:xfrm>
            <a:off x="2853703" y="2056930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995139" y="2129846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 flipH="1">
            <a:off x="4056312" y="2765893"/>
            <a:ext cx="27673" cy="7265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92193" y="802266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748B"/>
                </a:solidFill>
              </a:rPr>
              <a:t>http://&lt;</a:t>
            </a:r>
            <a:r>
              <a:rPr lang="en-US" sz="1800" err="1">
                <a:solidFill>
                  <a:srgbClr val="F5748B"/>
                </a:solidFill>
              </a:rPr>
              <a:t>loadbalancer-ip</a:t>
            </a:r>
            <a:r>
              <a:rPr lang="en-US" sz="1800">
                <a:solidFill>
                  <a:srgbClr val="F5748B"/>
                </a:solidFill>
              </a:rPr>
              <a:t>&gt;</a:t>
            </a:r>
            <a:endParaRPr lang="en-US" sz="1800">
              <a:solidFill>
                <a:srgbClr val="F5748B"/>
              </a:solidFill>
            </a:endParaRPr>
          </a:p>
          <a:p>
            <a:endParaRPr lang="en-US" sz="1800">
              <a:solidFill>
                <a:srgbClr val="F5748B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8897" y="6660233"/>
            <a:ext cx="1690126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982032" y="6265677"/>
            <a:ext cx="1666990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IP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2852556" y="5852982"/>
            <a:ext cx="3135051" cy="3175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2833265" y="6266805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22" name="Rounded Rectangle 21"/>
          <p:cNvSpPr/>
          <p:nvPr/>
        </p:nvSpPr>
        <p:spPr>
          <a:xfrm>
            <a:off x="4433930" y="6256528"/>
            <a:ext cx="1553678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Access Logs</a:t>
            </a:r>
            <a:endParaRPr lang="en-US" sz="2000"/>
          </a:p>
        </p:txBody>
      </p:sp>
      <p:sp>
        <p:nvSpPr>
          <p:cNvPr id="25" name="Rounded Rectangle 24"/>
          <p:cNvSpPr/>
          <p:nvPr/>
        </p:nvSpPr>
        <p:spPr>
          <a:xfrm>
            <a:off x="2845579" y="6681257"/>
            <a:ext cx="2003711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Health Check</a:t>
            </a:r>
            <a:endParaRPr lang="en-US"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789477"/>
            <a:ext cx="12833098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9" y="776743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41874" y="185611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 </a:t>
            </a:r>
            <a:r>
              <a:rPr lang="en-US" sz="1400" b="1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(Internal LB)</a:t>
            </a:r>
            <a:endParaRPr sz="1400" b="1" i="0" u="none" strike="noStrike" cap="non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41872" y="185611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133767" y="102776"/>
            <a:ext cx="1255657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Ingress Internal Load Balancer</a:t>
            </a:r>
            <a:endParaRPr lang="en-US" sz="42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3264198"/>
            <a:ext cx="5274426" cy="3835377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6594" y="67561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1355522" y="2485936"/>
            <a:ext cx="2637496" cy="2795772"/>
          </a:xfrm>
          <a:prstGeom prst="bentConnector4">
            <a:avLst>
              <a:gd name="adj1" fmla="val 15512"/>
              <a:gd name="adj2" fmla="val 1081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384680" y="4233013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84680" y="5750039"/>
            <a:ext cx="2284757" cy="4628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53" y="5642935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528" y="5641818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744" y="562038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9556282" y="6341907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Deployment</a:t>
            </a: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5857" y="5481156"/>
            <a:ext cx="3375377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61" y="5584124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0292" y="5475239"/>
            <a:ext cx="1269122" cy="116852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87842" y="6358486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App3 NodePort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4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Deployment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389954"/>
                </a:solidFill>
              </a:rPr>
              <a:t>App2 NodePort</a:t>
            </a:r>
            <a:endParaRPr lang="en-US" sz="1400">
              <a:solidFill>
                <a:srgbClr val="389954"/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40" y="3055382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715" y="3054265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931" y="3032833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80469" y="3754354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</a:t>
            </a:r>
            <a:r>
              <a:rPr lang="en-US" sz="1400"/>
              <a:t> </a:t>
            </a:r>
            <a:r>
              <a:rPr lang="en-US" sz="1400">
                <a:solidFill>
                  <a:srgbClr val="0070C0"/>
                </a:solidFill>
              </a:rPr>
              <a:t>Deployment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10044" y="2893603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297330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6754479" y="2887686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12029" y="3770933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70C0"/>
                </a:solidFill>
              </a:rPr>
              <a:t>App1 NodePort</a:t>
            </a:r>
            <a:endParaRPr lang="en-US" sz="1400">
              <a:solidFill>
                <a:srgbClr val="0070C0"/>
              </a:solidFill>
            </a:endParaRPr>
          </a:p>
        </p:txBody>
      </p:sp>
      <p:cxnSp>
        <p:nvCxnSpPr>
          <p:cNvPr id="64" name="Straight Arrow Connector 63"/>
          <p:cNvCxnSpPr>
            <a:endCxn id="56" idx="1"/>
          </p:cNvCxnSpPr>
          <p:nvPr/>
        </p:nvCxnSpPr>
        <p:spPr>
          <a:xfrm>
            <a:off x="8019428" y="3471950"/>
            <a:ext cx="590616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7999414" y="6059503"/>
            <a:ext cx="586443" cy="59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3"/>
            <a:endCxn id="32" idx="1"/>
          </p:cNvCxnSpPr>
          <p:nvPr/>
        </p:nvCxnSpPr>
        <p:spPr>
          <a:xfrm flipV="1">
            <a:off x="2421939" y="4464436"/>
            <a:ext cx="962741" cy="73813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42" idx="3"/>
            <a:endCxn id="38" idx="1"/>
          </p:cNvCxnSpPr>
          <p:nvPr/>
        </p:nvCxnSpPr>
        <p:spPr>
          <a:xfrm>
            <a:off x="2421939" y="5202570"/>
            <a:ext cx="962741" cy="77889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2" idx="3"/>
            <a:endCxn id="59" idx="1"/>
          </p:cNvCxnSpPr>
          <p:nvPr/>
        </p:nvCxnSpPr>
        <p:spPr>
          <a:xfrm flipV="1">
            <a:off x="5669437" y="3471950"/>
            <a:ext cx="1085042" cy="992486"/>
          </a:xfrm>
          <a:prstGeom prst="bentConnector3">
            <a:avLst>
              <a:gd name="adj1" fmla="val 62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5678616" y="5950264"/>
            <a:ext cx="1094662" cy="88778"/>
          </a:xfrm>
          <a:prstGeom prst="bentConnector3">
            <a:avLst>
              <a:gd name="adj1" fmla="val 6237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28" idx="3"/>
          </p:cNvCxnSpPr>
          <p:nvPr/>
        </p:nvCxnSpPr>
        <p:spPr>
          <a:xfrm rot="10800000" flipV="1">
            <a:off x="9331210" y="1184847"/>
            <a:ext cx="4171984" cy="1319224"/>
          </a:xfrm>
          <a:prstGeom prst="bentConnector3">
            <a:avLst>
              <a:gd name="adj1" fmla="val 1069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1192" y="1194489"/>
            <a:ext cx="28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curl http://&lt;LB-IP&gt;/app1/</a:t>
            </a:r>
            <a:r>
              <a:rPr lang="en-US" sz="1400" err="1">
                <a:solidFill>
                  <a:srgbClr val="0070C0"/>
                </a:solidFill>
              </a:rPr>
              <a:t>index.html</a:t>
            </a:r>
            <a:endParaRPr lang="en-US" sz="140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5946" y="1186911"/>
            <a:ext cx="283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389954"/>
                </a:solidFill>
              </a:rPr>
              <a:t>curl http://&lt;LB-IP&gt;/app2/</a:t>
            </a:r>
            <a:r>
              <a:rPr lang="en-US" sz="1400" err="1">
                <a:solidFill>
                  <a:srgbClr val="389954"/>
                </a:solidFill>
              </a:rPr>
              <a:t>index.html</a:t>
            </a:r>
            <a:endParaRPr lang="en-US" sz="1400">
              <a:solidFill>
                <a:srgbClr val="38995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0085" y="1224711"/>
            <a:ext cx="1605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</a:rPr>
              <a:t>curl http://&lt;LB-IP&gt;/</a:t>
            </a:r>
            <a:endParaRPr lang="en-US" sz="1400">
              <a:solidFill>
                <a:srgbClr val="7030A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66" y="2192273"/>
            <a:ext cx="619935" cy="6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8199185" y="2178924"/>
            <a:ext cx="1132025" cy="65029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820935" y="229164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Curl</a:t>
            </a:r>
            <a:endParaRPr lang="en-US" sz="1200"/>
          </a:p>
          <a:p>
            <a:r>
              <a:rPr lang="en-US" sz="1200"/>
              <a:t>Pod</a:t>
            </a:r>
            <a:endParaRPr lang="en-US" sz="1200"/>
          </a:p>
        </p:txBody>
      </p:sp>
      <p:cxnSp>
        <p:nvCxnSpPr>
          <p:cNvPr id="65" name="Elbow Connector 64"/>
          <p:cNvCxnSpPr>
            <a:stCxn id="28" idx="0"/>
            <a:endCxn id="62" idx="0"/>
          </p:cNvCxnSpPr>
          <p:nvPr/>
        </p:nvCxnSpPr>
        <p:spPr>
          <a:xfrm rot="16200000" flipV="1">
            <a:off x="6257271" y="-329003"/>
            <a:ext cx="322813" cy="4693042"/>
          </a:xfrm>
          <a:prstGeom prst="bentConnector3">
            <a:avLst>
              <a:gd name="adj1" fmla="val 21965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82150" y="350166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82148" y="350166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458342" y="6976095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Ingress  </a:t>
            </a:r>
            <a:endParaRPr lang="en-US" sz="3000"/>
          </a:p>
          <a:p>
            <a:r>
              <a:rPr lang="en-US" sz="3000"/>
              <a:t>Cloud Armor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8735" y="4515847"/>
            <a:ext cx="5274426" cy="2583728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57330" y="4506681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Ingress</a:t>
            </a:r>
            <a:endParaRPr lang="en-US" sz="1600">
              <a:solidFill>
                <a:srgbClr val="C00000"/>
              </a:solidFill>
            </a:endParaRPr>
          </a:p>
        </p:txBody>
      </p:sp>
      <p:cxnSp>
        <p:nvCxnSpPr>
          <p:cNvPr id="37" name="Elbow Connector 36"/>
          <p:cNvCxnSpPr>
            <a:stCxn id="62" idx="2"/>
            <a:endCxn id="42" idx="1"/>
          </p:cNvCxnSpPr>
          <p:nvPr/>
        </p:nvCxnSpPr>
        <p:spPr>
          <a:xfrm rot="5400000">
            <a:off x="2198435" y="3288573"/>
            <a:ext cx="991946" cy="2836048"/>
          </a:xfrm>
          <a:prstGeom prst="bentConnector4">
            <a:avLst>
              <a:gd name="adj1" fmla="val 22031"/>
              <a:gd name="adj2" fmla="val 10806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84" y="4647692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223453" y="5757643"/>
            <a:ext cx="1264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Ingress Service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3377498" y="4981654"/>
            <a:ext cx="2284757" cy="4628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Backend</a:t>
            </a:r>
            <a:endParaRPr 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5" y="4360243"/>
            <a:ext cx="811872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0" y="4359126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36" y="4337694"/>
            <a:ext cx="835148" cy="8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576675" y="5059215"/>
            <a:ext cx="150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606249" y="4198464"/>
            <a:ext cx="3375377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3" y="4301432"/>
            <a:ext cx="798126" cy="7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6750684" y="4192547"/>
            <a:ext cx="1269122" cy="11685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08235" y="5075794"/>
            <a:ext cx="13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App3 NodePort</a:t>
            </a:r>
            <a:endParaRPr lang="en-US" sz="1400"/>
          </a:p>
        </p:txBody>
      </p:sp>
      <p:cxnSp>
        <p:nvCxnSpPr>
          <p:cNvPr id="66" name="Straight Arrow Connector 65"/>
          <p:cNvCxnSpPr>
            <a:stCxn id="40" idx="3"/>
            <a:endCxn id="36" idx="1"/>
          </p:cNvCxnSpPr>
          <p:nvPr/>
        </p:nvCxnSpPr>
        <p:spPr>
          <a:xfrm>
            <a:off x="8019806" y="4776811"/>
            <a:ext cx="586443" cy="59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2" idx="3"/>
            <a:endCxn id="12" idx="1"/>
          </p:cNvCxnSpPr>
          <p:nvPr/>
        </p:nvCxnSpPr>
        <p:spPr>
          <a:xfrm>
            <a:off x="2421939" y="5202570"/>
            <a:ext cx="955559" cy="1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flipV="1">
            <a:off x="5669437" y="4761422"/>
            <a:ext cx="1120649" cy="463872"/>
          </a:xfrm>
          <a:prstGeom prst="bentConnector3">
            <a:avLst>
              <a:gd name="adj1" fmla="val 6108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79" idx="0"/>
          </p:cNvCxnSpPr>
          <p:nvPr/>
        </p:nvCxnSpPr>
        <p:spPr>
          <a:xfrm rot="10800000">
            <a:off x="4096614" y="501885"/>
            <a:ext cx="9406581" cy="682963"/>
          </a:xfrm>
          <a:prstGeom prst="bentConnector4">
            <a:avLst>
              <a:gd name="adj1" fmla="val 1985"/>
              <a:gd name="adj2" fmla="val 1334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532" y="4149761"/>
            <a:ext cx="174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Custom Health Check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43" name="Google Shape;540;p32"/>
          <p:cNvSpPr/>
          <p:nvPr/>
        </p:nvSpPr>
        <p:spPr>
          <a:xfrm>
            <a:off x="2880987" y="252374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IP Address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55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022423" y="2596660"/>
            <a:ext cx="594781" cy="56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/>
          <p:cNvCxnSpPr>
            <a:stCxn id="43" idx="2"/>
            <a:endCxn id="62" idx="0"/>
          </p:cNvCxnSpPr>
          <p:nvPr/>
        </p:nvCxnSpPr>
        <p:spPr>
          <a:xfrm>
            <a:off x="4111269" y="3232707"/>
            <a:ext cx="1163" cy="268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540;p32"/>
          <p:cNvSpPr/>
          <p:nvPr/>
        </p:nvSpPr>
        <p:spPr>
          <a:xfrm>
            <a:off x="2866331" y="501884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258;p1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941665" y="557965"/>
            <a:ext cx="607888" cy="54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540;p32"/>
          <p:cNvSpPr/>
          <p:nvPr/>
        </p:nvSpPr>
        <p:spPr>
          <a:xfrm>
            <a:off x="5873956" y="502149"/>
            <a:ext cx="2460564" cy="617401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0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kalyanreddydaida.com</a:t>
            </a:r>
            <a:endParaRPr sz="10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006" y="547083"/>
            <a:ext cx="670467" cy="511672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79" idx="3"/>
            <a:endCxn id="108" idx="1"/>
          </p:cNvCxnSpPr>
          <p:nvPr/>
        </p:nvCxnSpPr>
        <p:spPr>
          <a:xfrm>
            <a:off x="5326895" y="810585"/>
            <a:ext cx="547061" cy="26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41878" y="-32372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http://</a:t>
            </a:r>
            <a:r>
              <a:rPr lang="en-IN" sz="1400" err="1">
                <a:solidFill>
                  <a:srgbClr val="0070C0"/>
                </a:solidFill>
              </a:rPr>
              <a:t>cloudarmor-ingress.kalyanreddydaida.com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1755" y="6495582"/>
            <a:ext cx="1741955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External DNS</a:t>
            </a:r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3245609" y="5513299"/>
            <a:ext cx="2706397" cy="329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BackendConfig</a:t>
            </a:r>
            <a:endParaRPr lang="en-US" sz="2000"/>
          </a:p>
        </p:txBody>
      </p:sp>
      <p:sp>
        <p:nvSpPr>
          <p:cNvPr id="7" name="Rounded Rectangle 6"/>
          <p:cNvSpPr/>
          <p:nvPr/>
        </p:nvSpPr>
        <p:spPr>
          <a:xfrm>
            <a:off x="3245608" y="5895300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Timeouts</a:t>
            </a:r>
            <a:endParaRPr lang="en-US" sz="2000"/>
          </a:p>
        </p:txBody>
      </p:sp>
      <p:sp>
        <p:nvSpPr>
          <p:cNvPr id="10" name="Rounded Rectangle 9"/>
          <p:cNvSpPr/>
          <p:nvPr/>
        </p:nvSpPr>
        <p:spPr>
          <a:xfrm>
            <a:off x="3245607" y="6288252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</a:t>
            </a:r>
            <a:endParaRPr lang="en-US" sz="2000"/>
          </a:p>
        </p:txBody>
      </p:sp>
      <p:sp>
        <p:nvSpPr>
          <p:cNvPr id="15" name="Rounded Rectangle 14"/>
          <p:cNvSpPr/>
          <p:nvPr/>
        </p:nvSpPr>
        <p:spPr>
          <a:xfrm>
            <a:off x="3238763" y="6684854"/>
            <a:ext cx="2706397" cy="3292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 Policy</a:t>
            </a:r>
            <a:endParaRPr lang="en-US" sz="2000"/>
          </a:p>
        </p:txBody>
      </p:sp>
      <p:sp>
        <p:nvSpPr>
          <p:cNvPr id="54" name="Google Shape;540;p32"/>
          <p:cNvSpPr/>
          <p:nvPr/>
        </p:nvSpPr>
        <p:spPr>
          <a:xfrm>
            <a:off x="2866331" y="14588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 Armor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Straight Arrow Connector 55"/>
          <p:cNvCxnSpPr>
            <a:stCxn id="54" idx="2"/>
            <a:endCxn id="43" idx="0"/>
          </p:cNvCxnSpPr>
          <p:nvPr/>
        </p:nvCxnSpPr>
        <p:spPr>
          <a:xfrm>
            <a:off x="4096613" y="2167840"/>
            <a:ext cx="14656" cy="3559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9" idx="2"/>
            <a:endCxn id="54" idx="0"/>
          </p:cNvCxnSpPr>
          <p:nvPr/>
        </p:nvCxnSpPr>
        <p:spPr>
          <a:xfrm>
            <a:off x="4096613" y="1119285"/>
            <a:ext cx="0" cy="3395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257;p16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953124" y="1504724"/>
            <a:ext cx="665914" cy="6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/>
          <p:cNvSpPr txBox="1"/>
          <p:nvPr/>
        </p:nvSpPr>
        <p:spPr>
          <a:xfrm>
            <a:off x="4111269" y="1114763"/>
            <a:ext cx="479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Validates rule: throws 403 Forbidden Error if no match</a:t>
            </a:r>
            <a:endParaRPr lang="en-US" sz="1600" b="1">
              <a:solidFill>
                <a:srgbClr val="C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53528" y="2141842"/>
            <a:ext cx="434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Validation rule: if matches forwards request to </a:t>
            </a:r>
            <a:r>
              <a:rPr lang="en-US" sz="1600" b="1" err="1">
                <a:solidFill>
                  <a:srgbClr val="389954"/>
                </a:solidFill>
              </a:rPr>
              <a:t>lb</a:t>
            </a:r>
            <a:endParaRPr lang="en-US" sz="1600" b="1">
              <a:solidFill>
                <a:srgbClr val="38995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IN" dirty="0"/>
              <a:t>Google Kubernetes Engine GKE with DevOps|75 Real-World Demos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  <a:endParaRPr lang="en-US" sz="3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791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62" name="Google Shape;540;p32"/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  <a:endParaRPr lang="en-US" sz="1400"/>
          </a:p>
        </p:txBody>
      </p:sp>
      <p:sp>
        <p:nvSpPr>
          <p:cNvPr id="77" name="Google Shape;702;p35"/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8" name="Google Shape;699;p35"/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99;p35"/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  <a:endParaRPr lang="en-US" sz="1400"/>
          </a:p>
        </p:txBody>
      </p:sp>
      <p:sp>
        <p:nvSpPr>
          <p:cNvPr id="46" name="Google Shape;540;p32"/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/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  <a:endParaRPr lang="en-US" sz="1400"/>
          </a:p>
        </p:txBody>
      </p:sp>
      <p:pic>
        <p:nvPicPr>
          <p:cNvPr id="92" name="Graphic 91" descr="Use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12824446" y="3642242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  <a:endParaRPr lang="en-US" sz="3000"/>
          </a:p>
          <a:p>
            <a:r>
              <a:rPr lang="en-US" sz="3000"/>
              <a:t>Artifact</a:t>
            </a:r>
            <a:endParaRPr lang="en-US" sz="3000"/>
          </a:p>
          <a:p>
            <a:r>
              <a:rPr lang="en-US" sz="3000"/>
              <a:t>Registry</a:t>
            </a:r>
            <a:endParaRPr lang="en-US" sz="3000"/>
          </a:p>
        </p:txBody>
      </p:sp>
      <p:sp>
        <p:nvSpPr>
          <p:cNvPr id="99" name="TextBox 98"/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  <a:endParaRPr lang="en-US" sz="2000" b="1">
              <a:solidFill>
                <a:srgbClr val="C00000"/>
              </a:solidFill>
            </a:endParaRP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  <a:endParaRPr lang="en-US" sz="1400"/>
          </a:p>
          <a:p>
            <a:pPr algn="ctr"/>
            <a:r>
              <a:rPr lang="en-US" sz="1400"/>
              <a:t>Load Balancer Service</a:t>
            </a:r>
            <a:endParaRPr lang="en-US" sz="140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/>
          <p:cNvCxnSpPr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  <a:endParaRPr lang="en-IN" sz="1400" b="0">
              <a:solidFill>
                <a:srgbClr val="0070C0"/>
              </a:solidFill>
              <a:effectLst/>
              <a:latin typeface="Menlo" panose="020B0609030804020204" pitchFamily="49" charset="0"/>
            </a:endParaRP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/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/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3514327" y="6391511"/>
            <a:ext cx="816876" cy="1158588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8995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591788" y="721154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89954"/>
                </a:solidFill>
              </a:rPr>
              <a:t>Admin</a:t>
            </a:r>
            <a:endParaRPr lang="en-US" sz="1600" b="1">
              <a:solidFill>
                <a:srgbClr val="389954"/>
              </a:solidFill>
            </a:endParaRPr>
          </a:p>
        </p:txBody>
      </p:sp>
      <p:pic>
        <p:nvPicPr>
          <p:cNvPr id="55" name="Graphic 54" descr="Programmer male with solid fill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79459" y="6356445"/>
            <a:ext cx="914400" cy="914400"/>
          </a:xfrm>
          <a:prstGeom prst="rect">
            <a:avLst/>
          </a:prstGeom>
        </p:spPr>
      </p:pic>
      <p:cxnSp>
        <p:nvCxnSpPr>
          <p:cNvPr id="70" name="Elbow Connector 69"/>
          <p:cNvCxnSpPr>
            <a:stCxn id="50" idx="1"/>
            <a:endCxn id="14" idx="2"/>
          </p:cNvCxnSpPr>
          <p:nvPr/>
        </p:nvCxnSpPr>
        <p:spPr>
          <a:xfrm rot="10800000">
            <a:off x="2649023" y="6150847"/>
            <a:ext cx="10865305" cy="819958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819788" y="6544831"/>
            <a:ext cx="2413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Push Docker Image</a:t>
            </a:r>
            <a:endParaRPr lang="en-US" b="1">
              <a:solidFill>
                <a:srgbClr val="389954"/>
              </a:solidFill>
            </a:endParaRPr>
          </a:p>
        </p:txBody>
      </p:sp>
      <p:cxnSp>
        <p:nvCxnSpPr>
          <p:cNvPr id="81" name="Straight Arrow Connector 80"/>
          <p:cNvCxnSpPr>
            <a:stCxn id="36" idx="1"/>
            <a:endCxn id="14" idx="3"/>
          </p:cNvCxnSpPr>
          <p:nvPr/>
        </p:nvCxnSpPr>
        <p:spPr>
          <a:xfrm flipH="1" flipV="1"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653886" y="5141209"/>
            <a:ext cx="22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</a:t>
            </a:r>
            <a:endParaRPr lang="en-US" b="1">
              <a:solidFill>
                <a:srgbClr val="389954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  <a:endParaRPr lang="en-US"/>
          </a:p>
        </p:txBody>
      </p:sp>
      <p:sp>
        <p:nvSpPr>
          <p:cNvPr id="5" name="Google Shape;540;p32"/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/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314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8347" y="3136429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0;p32"/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/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Code</a:t>
            </a:r>
            <a:endParaRPr lang="en-US" sz="3000"/>
          </a:p>
          <a:p>
            <a:pPr algn="ctr"/>
            <a:r>
              <a:rPr lang="en-US" sz="3000"/>
              <a:t>(Docker Files)</a:t>
            </a:r>
            <a:endParaRPr lang="en-US" sz="3000"/>
          </a:p>
        </p:txBody>
      </p:sp>
      <p:sp>
        <p:nvSpPr>
          <p:cNvPr id="12" name="Oval 11"/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Build Packages</a:t>
            </a:r>
            <a:endParaRPr lang="en-US" sz="3000"/>
          </a:p>
          <a:p>
            <a:pPr algn="ctr"/>
            <a:r>
              <a:rPr lang="en-US" sz="3000"/>
              <a:t>(Build Docker Image)</a:t>
            </a:r>
            <a:endParaRPr lang="en-US" sz="3000"/>
          </a:p>
        </p:txBody>
      </p:sp>
      <p:sp>
        <p:nvSpPr>
          <p:cNvPr id="13" name="Oval 12"/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To Store Packages</a:t>
            </a:r>
            <a:endParaRPr lang="en-US" sz="3000"/>
          </a:p>
          <a:p>
            <a:pPr algn="ctr"/>
            <a:r>
              <a:rPr lang="en-US" sz="3000"/>
              <a:t>(Store Docker Image)</a:t>
            </a:r>
            <a:endParaRPr lang="en-US" sz="3000"/>
          </a:p>
        </p:txBody>
      </p:sp>
      <p:sp>
        <p:nvSpPr>
          <p:cNvPr id="14" name="Right Arrow 13"/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  <a:endParaRPr lang="en-US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7077192" y="1079927"/>
            <a:ext cx="7122286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Footer Placeholder 1"/>
          <p:cNvSpPr txBox="1"/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76569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346109" y="1606754"/>
            <a:ext cx="6432954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68294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0" name="Google Shape;1256;p47"/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13" name="Google Shape;540;p32"/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/>
          <p:cNvSpPr/>
          <p:nvPr/>
        </p:nvSpPr>
        <p:spPr>
          <a:xfrm>
            <a:off x="9921251" y="1959642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75379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/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  <a:endParaRPr lang="en-US"/>
          </a:p>
        </p:txBody>
      </p:sp>
      <p:pic>
        <p:nvPicPr>
          <p:cNvPr id="23" name="Graphic 22" descr="Programmer male with solid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1509391"/>
            <a:ext cx="1623205" cy="16232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195" y="3183458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6" name="Straight Arrow Connector 25"/>
          <p:cNvCxnSpPr>
            <a:stCxn id="23" idx="3"/>
            <a:endCxn id="15" idx="1"/>
          </p:cNvCxnSpPr>
          <p:nvPr/>
        </p:nvCxnSpPr>
        <p:spPr>
          <a:xfrm flipV="1">
            <a:off x="2118295" y="2314124"/>
            <a:ext cx="7802956" cy="6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88061" y="184846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Code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29" name="Straight Arrow Connector 28"/>
          <p:cNvCxnSpPr>
            <a:stCxn id="15" idx="2"/>
            <a:endCxn id="17" idx="0"/>
          </p:cNvCxnSpPr>
          <p:nvPr/>
        </p:nvCxnSpPr>
        <p:spPr>
          <a:xfrm>
            <a:off x="11151533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Footer Placeholder 1"/>
          <p:cNvSpPr txBox="1"/>
          <p:nvPr/>
        </p:nvSpPr>
        <p:spPr>
          <a:xfrm>
            <a:off x="0" y="7791450"/>
            <a:ext cx="3308808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8611" y="1588802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0" name="Google Shape;1256;p47"/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sp>
        <p:nvSpPr>
          <p:cNvPr id="13" name="Google Shape;540;p32"/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/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7833" y="2005894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0;p32"/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GKE CI CD Pipelines</a:t>
            </a:r>
            <a:endParaRPr lang="en-US"/>
          </a:p>
        </p:txBody>
      </p:sp>
      <p:cxnSp>
        <p:nvCxnSpPr>
          <p:cNvPr id="29" name="Straight Arrow Connector 28"/>
          <p:cNvCxnSpPr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2" name="Google Shape;540;p32"/>
          <p:cNvSpPr/>
          <p:nvPr/>
        </p:nvSpPr>
        <p:spPr>
          <a:xfrm>
            <a:off x="10530362" y="6102041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</a:t>
            </a: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Cluster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/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400" err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yaml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Code)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31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73624" y="2062172"/>
            <a:ext cx="700188" cy="6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40;p32"/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lang="en-US"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1000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/>
          <p:cNvCxnSpPr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22" idx="0"/>
          </p:cNvCxnSpPr>
          <p:nvPr/>
        </p:nvCxnSpPr>
        <p:spPr>
          <a:xfrm>
            <a:off x="11812526" y="5127454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200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583480" y="6107603"/>
            <a:ext cx="700188" cy="67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Elbow Connector 38"/>
          <p:cNvCxnSpPr>
            <a:stCxn id="17" idx="3"/>
            <a:endCxn id="28" idx="1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82686" y="1981181"/>
            <a:ext cx="470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Push Kubernetes YAML Manifests with Docker Image tag as COMMIT_SHA 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48" name="Elbow Connector 47"/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Deploy k8s Manifests to GKE Cluster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52" name="Graphic 51" descr="Programmer male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55" name="Elbow Connector 54"/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  <a:endParaRPr lang="en-US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Probes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0721" y="926860"/>
            <a:ext cx="4125951" cy="26428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Liveness Probe</a:t>
            </a:r>
            <a:endParaRPr lang="en-US" sz="5000" dirty="0"/>
          </a:p>
        </p:txBody>
      </p:sp>
      <p:sp>
        <p:nvSpPr>
          <p:cNvPr id="7" name="Oval 6"/>
          <p:cNvSpPr/>
          <p:nvPr/>
        </p:nvSpPr>
        <p:spPr>
          <a:xfrm>
            <a:off x="4849664" y="3150218"/>
            <a:ext cx="4125951" cy="2642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Startup Probe</a:t>
            </a:r>
            <a:endParaRPr lang="en-US" sz="5000" dirty="0"/>
          </a:p>
        </p:txBody>
      </p:sp>
      <p:sp>
        <p:nvSpPr>
          <p:cNvPr id="8" name="Oval 7"/>
          <p:cNvSpPr/>
          <p:nvPr/>
        </p:nvSpPr>
        <p:spPr>
          <a:xfrm>
            <a:off x="10106722" y="4979018"/>
            <a:ext cx="4125951" cy="264283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Readiness Probe</a:t>
            </a:r>
            <a:endParaRPr lang="en-US" sz="5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7699" y="-194121"/>
            <a:ext cx="12618720" cy="1188851"/>
          </a:xfrm>
        </p:spPr>
        <p:txBody>
          <a:bodyPr/>
          <a:lstStyle/>
          <a:p>
            <a:r>
              <a:rPr lang="en-US" dirty="0"/>
              <a:t>Kubernetes Requests &amp; Limits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9140" y="2530028"/>
            <a:ext cx="13992120" cy="4262658"/>
          </a:xfrm>
          <a:prstGeom prst="roundRect">
            <a:avLst>
              <a:gd name="adj" fmla="val 847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91282" y="2960938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9847" y="5697741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Container-1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84471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3608972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5426761" y="3281139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54622" y="6269466"/>
            <a:ext cx="24856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Kubernetes Pod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377059" y="2986545"/>
            <a:ext cx="6629401" cy="3234416"/>
          </a:xfrm>
          <a:prstGeom prst="roundRect">
            <a:avLst>
              <a:gd name="adj" fmla="val 8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9865624" y="5736255"/>
            <a:ext cx="1894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Container-2</a:t>
            </a:r>
            <a:endParaRPr lang="en-US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844711" y="442880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3644326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462115" y="4481601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92825" y="3368348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0389595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2207384" y="3381255"/>
            <a:ext cx="1661413" cy="1042308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749282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Limits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10389595" y="4568810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2207384" y="4581717"/>
            <a:ext cx="1661413" cy="10423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Memory</a:t>
            </a:r>
            <a:endParaRPr lang="en-US" sz="2800" dirty="0"/>
          </a:p>
        </p:txBody>
      </p:sp>
      <p:sp>
        <p:nvSpPr>
          <p:cNvPr id="25" name="Oval 24"/>
          <p:cNvSpPr/>
          <p:nvPr/>
        </p:nvSpPr>
        <p:spPr>
          <a:xfrm>
            <a:off x="630848" y="849625"/>
            <a:ext cx="13237949" cy="1520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Requests &amp; Limits </a:t>
            </a:r>
            <a:r>
              <a:rPr lang="en-US" sz="3000" dirty="0"/>
              <a:t>are the mechanisms Kubernetes uses to control resources such as </a:t>
            </a:r>
            <a:r>
              <a:rPr lang="en-US" sz="3000" dirty="0">
                <a:solidFill>
                  <a:srgbClr val="FFFF00"/>
                </a:solidFill>
              </a:rPr>
              <a:t>CPU and Memory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04497" y="6950840"/>
            <a:ext cx="8632371" cy="6749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and Limits are </a:t>
            </a:r>
            <a:r>
              <a:rPr lang="en-US" sz="2800" dirty="0">
                <a:solidFill>
                  <a:srgbClr val="FFFF00"/>
                </a:solidFill>
              </a:rPr>
              <a:t>per container basis </a:t>
            </a:r>
            <a:r>
              <a:rPr lang="en-US" sz="2800" dirty="0"/>
              <a:t>in a Pod. </a:t>
            </a:r>
            <a:endParaRPr lang="en-US" sz="2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8" y="1886114"/>
            <a:ext cx="5592253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5" y="2475763"/>
            <a:ext cx="5106016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585280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66787" y="533118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266787" y="578475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54255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54255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659959" y="5341830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659959" y="5795399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0985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/>
          <p:cNvSpPr/>
          <p:nvPr/>
        </p:nvSpPr>
        <p:spPr>
          <a:xfrm>
            <a:off x="4766067" y="2748589"/>
            <a:ext cx="1068143" cy="3594898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792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Node-4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868699" y="5341830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868699" y="5795399"/>
            <a:ext cx="871861" cy="39076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7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endCxn id="7" idx="3"/>
          </p:cNvCxnSpPr>
          <p:nvPr/>
        </p:nvCxnSpPr>
        <p:spPr>
          <a:xfrm rot="10800000">
            <a:off x="6117771" y="4760258"/>
            <a:ext cx="4463990" cy="715256"/>
          </a:xfrm>
          <a:prstGeom prst="bentConnector3">
            <a:avLst>
              <a:gd name="adj1" fmla="val 8511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35209" y="5088599"/>
            <a:ext cx="2577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7193826" y="3820264"/>
            <a:ext cx="1808984" cy="651944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Scale-Out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1164155" y="6484626"/>
            <a:ext cx="4757674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6775553" y="2424159"/>
            <a:ext cx="2632412" cy="1145777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56" y="248929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08" y="2482306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6765446" y="3139049"/>
            <a:ext cx="264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Pods in Pending State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Google Shape;4477;p101"/>
          <p:cNvSpPr/>
          <p:nvPr/>
        </p:nvSpPr>
        <p:spPr>
          <a:xfrm>
            <a:off x="124140" y="0"/>
            <a:ext cx="12775431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Google Shape;4513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56728" y="386081"/>
            <a:ext cx="12342859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728" y="409518"/>
            <a:ext cx="229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Project: kdaida123</a:t>
            </a:r>
            <a:endParaRPr lang="en-US" sz="1400"/>
          </a:p>
        </p:txBody>
      </p:sp>
      <p:sp>
        <p:nvSpPr>
          <p:cNvPr id="16" name="Google Shape;696;p35"/>
          <p:cNvSpPr/>
          <p:nvPr/>
        </p:nvSpPr>
        <p:spPr>
          <a:xfrm>
            <a:off x="539365" y="1184849"/>
            <a:ext cx="1193566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  <a:endParaRPr lang="en-US" sz="1400"/>
          </a:p>
        </p:txBody>
      </p:sp>
      <p:pic>
        <p:nvPicPr>
          <p:cNvPr id="21" name="Google Shape;29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/>
          <p:cNvSpPr/>
          <p:nvPr/>
        </p:nvSpPr>
        <p:spPr>
          <a:xfrm>
            <a:off x="630839" y="1619997"/>
            <a:ext cx="11709568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246" y="16053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  <a:endParaRPr lang="en-US" sz="1400"/>
          </a:p>
        </p:txBody>
      </p:sp>
      <p:pic>
        <p:nvPicPr>
          <p:cNvPr id="74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580" y="2501606"/>
            <a:ext cx="683140" cy="76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10624309" y="2501184"/>
            <a:ext cx="145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GKE Cluster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77" name="Google Shape;702;p35"/>
          <p:cNvSpPr/>
          <p:nvPr/>
        </p:nvSpPr>
        <p:spPr>
          <a:xfrm>
            <a:off x="830319" y="1886114"/>
            <a:ext cx="4448652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9E9E9E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430" y="195181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  <a:endParaRPr lang="en-US" sz="1400"/>
          </a:p>
        </p:txBody>
      </p:sp>
      <p:sp>
        <p:nvSpPr>
          <p:cNvPr id="97" name="Title 3"/>
          <p:cNvSpPr txBox="1"/>
          <p:nvPr/>
        </p:nvSpPr>
        <p:spPr>
          <a:xfrm>
            <a:off x="12594353" y="2681447"/>
            <a:ext cx="2230387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GKE</a:t>
            </a:r>
            <a:endParaRPr lang="en-US" sz="3000" dirty="0"/>
          </a:p>
          <a:p>
            <a:r>
              <a:rPr lang="en-US" sz="3000" dirty="0"/>
              <a:t>Cluster </a:t>
            </a:r>
            <a:endParaRPr lang="en-US" sz="3000" dirty="0"/>
          </a:p>
          <a:p>
            <a:r>
              <a:rPr lang="en-US" sz="3000" dirty="0"/>
              <a:t>Autoscaler</a:t>
            </a:r>
            <a:endParaRPr lang="en-US" sz="3000" dirty="0"/>
          </a:p>
        </p:txBody>
      </p:sp>
      <p:sp>
        <p:nvSpPr>
          <p:cNvPr id="7" name="Rounded Rectangle 6"/>
          <p:cNvSpPr/>
          <p:nvPr/>
        </p:nvSpPr>
        <p:spPr>
          <a:xfrm>
            <a:off x="1011756" y="2475763"/>
            <a:ext cx="3832388" cy="4568989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07939" y="2824350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488818" y="241549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Default Node Pool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818465" y="2475763"/>
            <a:ext cx="2355904" cy="4568988"/>
          </a:xfrm>
          <a:prstGeom prst="roundRect">
            <a:avLst>
              <a:gd name="adj" fmla="val 807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677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624309" y="5972769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78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81759" y="499524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79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589720" y="402257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8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0528417" y="3068218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164155" y="2737947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6009" y="355829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Node-1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3915080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07939" y="5276876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307939" y="5730445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5" y="4600879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5407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/>
          <p:cNvSpPr/>
          <p:nvPr/>
        </p:nvSpPr>
        <p:spPr>
          <a:xfrm>
            <a:off x="2351623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33477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Node-2</a:t>
            </a:r>
            <a:endParaRPr lang="en-US" sz="1800" dirty="0"/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495407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495407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33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681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01111" y="2834992"/>
            <a:ext cx="756511" cy="7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ounded Rectangle 45"/>
          <p:cNvSpPr/>
          <p:nvPr/>
        </p:nvSpPr>
        <p:spPr>
          <a:xfrm>
            <a:off x="3557327" y="2748589"/>
            <a:ext cx="1068143" cy="3488926"/>
          </a:xfrm>
          <a:prstGeom prst="roundRect">
            <a:avLst>
              <a:gd name="adj" fmla="val 411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639181" y="35689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Node-3</a:t>
            </a:r>
            <a:endParaRPr lang="en-US" sz="1800" dirty="0"/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3925722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01111" y="5287518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701111" y="5741087"/>
            <a:ext cx="871861" cy="39076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en-US" dirty="0"/>
          </a:p>
        </p:txBody>
      </p:sp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7" y="4611521"/>
            <a:ext cx="691655" cy="6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Elbow Connector 62"/>
          <p:cNvCxnSpPr>
            <a:endCxn id="7" idx="3"/>
          </p:cNvCxnSpPr>
          <p:nvPr/>
        </p:nvCxnSpPr>
        <p:spPr>
          <a:xfrm rot="10800000">
            <a:off x="4844145" y="4760258"/>
            <a:ext cx="5737623" cy="715256"/>
          </a:xfrm>
          <a:prstGeom prst="bentConnector3">
            <a:avLst>
              <a:gd name="adj1" fmla="val 88325"/>
            </a:avLst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184011" y="5026375"/>
            <a:ext cx="257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Schedules Pods on 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Nodes in a </a:t>
            </a:r>
            <a:r>
              <a:rPr lang="en-US" dirty="0" err="1">
                <a:solidFill>
                  <a:srgbClr val="7030A0"/>
                </a:solidFill>
              </a:rPr>
              <a:t>NodePool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6200767" y="2989053"/>
            <a:ext cx="1808984" cy="651944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Scale-In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64155" y="6484626"/>
            <a:ext cx="3461315" cy="3693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Enabled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Namespaces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74613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Contains all the Kubernetes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Components.</a:t>
            </a:r>
            <a:endParaRPr lang="en-US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Its good idea to not touch this Namespace.</a:t>
            </a: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87526" y="1865446"/>
            <a:ext cx="308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-system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72;p27"/>
          <p:cNvSpPr/>
          <p:nvPr/>
        </p:nvSpPr>
        <p:spPr>
          <a:xfrm>
            <a:off x="441350" y="4780495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3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Holds </a:t>
            </a:r>
            <a:r>
              <a:rPr lang="en-US" dirty="0">
                <a:solidFill>
                  <a:srgbClr val="0070C0"/>
                </a:solidFill>
              </a:rPr>
              <a:t>Lease objects </a:t>
            </a:r>
            <a:r>
              <a:rPr lang="en-US" dirty="0"/>
              <a:t>associated with each node. 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IN" dirty="0"/>
              <a:t>Node leases allow the </a:t>
            </a:r>
            <a:r>
              <a:rPr lang="en-IN" dirty="0" err="1"/>
              <a:t>kubelet</a:t>
            </a:r>
            <a:r>
              <a:rPr lang="en-IN" dirty="0"/>
              <a:t> to </a:t>
            </a:r>
            <a:r>
              <a:rPr lang="en-IN" dirty="0">
                <a:solidFill>
                  <a:srgbClr val="0070C0"/>
                </a:solidFill>
              </a:rPr>
              <a:t>send heartbeats </a:t>
            </a:r>
            <a:r>
              <a:rPr lang="en-IN" dirty="0"/>
              <a:t>so that the control plane can detect node failure.</a:t>
            </a:r>
            <a:endParaRPr lang="en-IN" dirty="0"/>
          </a:p>
        </p:txBody>
      </p:sp>
      <p:pic>
        <p:nvPicPr>
          <p:cNvPr id="31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3179" y="4351913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1554263" y="4759427"/>
            <a:ext cx="356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-node-lease Namespace</a:t>
            </a:r>
            <a:endParaRPr lang="en-US" b="1" dirty="0"/>
          </a:p>
        </p:txBody>
      </p:sp>
      <p:sp>
        <p:nvSpPr>
          <p:cNvPr id="41" name="Google Shape;372;p27"/>
          <p:cNvSpPr/>
          <p:nvPr/>
        </p:nvSpPr>
        <p:spPr>
          <a:xfrm>
            <a:off x="7607542" y="1886514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2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</a:rPr>
              <a:t>R</a:t>
            </a:r>
            <a:r>
              <a:rPr lang="en-IN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eadable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by all clients (including those not authenticated).</a:t>
            </a:r>
            <a:endParaRPr lang="en-IN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Mostly </a:t>
            </a:r>
            <a:r>
              <a:rPr lang="en-US" sz="2000" dirty="0">
                <a:solidFill>
                  <a:srgbClr val="0070C0"/>
                </a:solidFill>
              </a:rPr>
              <a:t>reserved for cluster usage</a:t>
            </a:r>
            <a:r>
              <a:rPr lang="en-US" sz="2000" dirty="0"/>
              <a:t>, in case that some resources should be visible and readable publicly throughout the whole cluster</a:t>
            </a:r>
            <a:endParaRPr lang="en-US" sz="2000" dirty="0"/>
          </a:p>
        </p:txBody>
      </p:sp>
      <p:pic>
        <p:nvPicPr>
          <p:cNvPr id="42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19371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8720455" y="1865446"/>
            <a:ext cx="2980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kube</a:t>
            </a:r>
            <a:r>
              <a:rPr lang="en-US" b="1" dirty="0"/>
              <a:t>-public Namespace</a:t>
            </a:r>
            <a:endParaRPr lang="en-US" b="1" dirty="0"/>
          </a:p>
        </p:txBody>
      </p:sp>
      <p:sp>
        <p:nvSpPr>
          <p:cNvPr id="53" name="Google Shape;372;p27"/>
          <p:cNvSpPr/>
          <p:nvPr/>
        </p:nvSpPr>
        <p:spPr>
          <a:xfrm>
            <a:off x="7643039" y="4789187"/>
            <a:ext cx="6554773" cy="2333929"/>
          </a:xfrm>
          <a:prstGeom prst="roundRect">
            <a:avLst>
              <a:gd name="adj" fmla="val 7982"/>
            </a:avLst>
          </a:prstGeom>
          <a:solidFill>
            <a:schemeClr val="accent4">
              <a:lumMod val="20000"/>
              <a:lumOff val="80000"/>
            </a:schemeClr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/>
              <a:t>Any Kubernetes object (Pod, Service, Deployment) </a:t>
            </a:r>
            <a:r>
              <a:rPr lang="en-US" sz="2000" dirty="0">
                <a:solidFill>
                  <a:srgbClr val="0070C0"/>
                </a:solidFill>
              </a:rPr>
              <a:t>by default </a:t>
            </a:r>
            <a:r>
              <a:rPr lang="en-US" sz="2000" dirty="0"/>
              <a:t>creates in this namespace.</a:t>
            </a:r>
            <a:endParaRPr lang="en-US" sz="2000" dirty="0"/>
          </a:p>
          <a:p>
            <a:pPr marL="457200" indent="-457200">
              <a:buFontTx/>
              <a:buAutoNum type="arabicPeriod"/>
            </a:pPr>
            <a:r>
              <a:rPr lang="en-IN" sz="2000" dirty="0"/>
              <a:t>Kubernetes includes this namespace so that </a:t>
            </a:r>
            <a:r>
              <a:rPr lang="en-IN" sz="2000" dirty="0">
                <a:solidFill>
                  <a:srgbClr val="0070C0"/>
                </a:solidFill>
              </a:rPr>
              <a:t>you can start using </a:t>
            </a:r>
            <a:r>
              <a:rPr lang="en-IN" sz="2000" dirty="0"/>
              <a:t>your new cluster without first creating a namespace.</a:t>
            </a:r>
            <a:endParaRPr sz="2000" dirty="0"/>
          </a:p>
        </p:txBody>
      </p:sp>
      <p:pic>
        <p:nvPicPr>
          <p:cNvPr id="54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754868" y="436060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/>
          <p:cNvSpPr txBox="1"/>
          <p:nvPr/>
        </p:nvSpPr>
        <p:spPr>
          <a:xfrm>
            <a:off x="8755952" y="4768119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 Namespace</a:t>
            </a:r>
            <a:endParaRPr lang="en-US" b="1" dirty="0"/>
          </a:p>
        </p:txBody>
      </p:sp>
      <p:sp>
        <p:nvSpPr>
          <p:cNvPr id="64" name="Rounded Rectangle 63"/>
          <p:cNvSpPr/>
          <p:nvPr/>
        </p:nvSpPr>
        <p:spPr>
          <a:xfrm>
            <a:off x="1624629" y="3775053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8882518" y="3795770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1483858" y="6686229"/>
            <a:ext cx="3701143" cy="370115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for Application Workloads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9215399" y="6664554"/>
            <a:ext cx="3701143" cy="3701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Application Workloads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Resource Quota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491746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886514"/>
            <a:ext cx="13602608" cy="5450457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442" y="1457932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87526" y="186544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2449286" y="2487510"/>
            <a:ext cx="8871857" cy="4555547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5552" y="251481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 (custom)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35" y="2884922"/>
            <a:ext cx="7207157" cy="40334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" name="Google Shape;8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2197" y="34011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1769" y="396573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2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368" y="2018130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769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684907" y="1421600"/>
            <a:ext cx="621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1614" y="305526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ReplicaSet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5889" y="498455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4694" y="7001048"/>
            <a:ext cx="1350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NodePort 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22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97253" y="5853600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3983159" y="6943153"/>
            <a:ext cx="1265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24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68398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2056781" y="6976870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Headless 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26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09602" y="5863139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5692959" y="6952692"/>
            <a:ext cx="1870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Name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28" name="Google Shape;414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273049" y="306004"/>
            <a:ext cx="1241247" cy="10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2149560" y="1322865"/>
            <a:ext cx="1521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05611" y="2989051"/>
            <a:ext cx="2010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Namespace</a:t>
            </a:r>
            <a:endParaRPr lang="en-US" dirty="0"/>
          </a:p>
          <a:p>
            <a:pPr algn="ctr"/>
            <a:r>
              <a:rPr lang="en-US" dirty="0"/>
              <a:t>Resource Quota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180753" y="4860547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Namespace</a:t>
            </a:r>
            <a:endParaRPr lang="en-US" dirty="0"/>
          </a:p>
          <a:p>
            <a:pPr algn="ctr"/>
            <a:r>
              <a:rPr lang="en-US" dirty="0"/>
              <a:t>Limit Range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52" y="300132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98" y="230400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00" y="1927123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47" y="3949265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970550" y="506080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Persistent</a:t>
            </a:r>
            <a:endParaRPr lang="en-US" dirty="0"/>
          </a:p>
          <a:p>
            <a:pPr algn="ctr"/>
            <a:r>
              <a:rPr lang="en-US" dirty="0"/>
              <a:t>Volume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829166" y="3049218"/>
            <a:ext cx="1764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Persistent</a:t>
            </a:r>
            <a:endParaRPr lang="en-US" dirty="0"/>
          </a:p>
          <a:p>
            <a:pPr algn="ctr"/>
            <a:r>
              <a:rPr lang="en-US" dirty="0"/>
              <a:t>Volume Claim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883349" y="1393524"/>
            <a:ext cx="1688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37475" y="1385922"/>
            <a:ext cx="1500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Map</a:t>
            </a:r>
            <a:endParaRPr lang="en-US" dirty="0"/>
          </a:p>
        </p:txBody>
      </p:sp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96" y="3921421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862746" y="5031505"/>
            <a:ext cx="1244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Volume</a:t>
            </a:r>
            <a:endParaRPr lang="en-US" dirty="0"/>
          </a:p>
          <a:p>
            <a:pPr algn="ctr"/>
            <a:r>
              <a:rPr lang="en-US" dirty="0"/>
              <a:t>Snapshot</a:t>
            </a:r>
            <a:endParaRPr lang="en-US" dirty="0"/>
          </a:p>
        </p:txBody>
      </p:sp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02" y="1921128"/>
            <a:ext cx="1209986" cy="11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514352" y="3052429"/>
            <a:ext cx="2184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Volume Snapshot</a:t>
            </a:r>
            <a:endParaRPr lang="en-US" dirty="0"/>
          </a:p>
          <a:p>
            <a:pPr algn="ctr"/>
            <a:r>
              <a:rPr lang="en-US" dirty="0"/>
              <a:t>Class</a:t>
            </a:r>
            <a:endParaRPr lang="en-US" dirty="0"/>
          </a:p>
        </p:txBody>
      </p:sp>
      <p:pic>
        <p:nvPicPr>
          <p:cNvPr id="48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70450" y="5842636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7693593" y="6932189"/>
            <a:ext cx="1790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Load Balancer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27" y="3921421"/>
            <a:ext cx="1145555" cy="110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7955440" y="5031177"/>
            <a:ext cx="1006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Ingress</a:t>
            </a:r>
            <a:endParaRPr lang="en-US" dirty="0"/>
          </a:p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52" name="Google Shape;91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886337" y="2117134"/>
            <a:ext cx="1241247" cy="106412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/>
          <p:cNvSpPr txBox="1"/>
          <p:nvPr/>
        </p:nvSpPr>
        <p:spPr>
          <a:xfrm>
            <a:off x="7788119" y="3212937"/>
            <a:ext cx="1500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Daemonset</a:t>
            </a:r>
            <a:endParaRPr lang="en-US" dirty="0"/>
          </a:p>
        </p:txBody>
      </p:sp>
      <p:pic>
        <p:nvPicPr>
          <p:cNvPr id="54" name="Google Shape;158;p1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7879127" y="204995"/>
            <a:ext cx="1241246" cy="10549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/>
          <p:cNvSpPr txBox="1"/>
          <p:nvPr/>
        </p:nvSpPr>
        <p:spPr>
          <a:xfrm>
            <a:off x="9852885" y="1186547"/>
            <a:ext cx="140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</a:t>
            </a:r>
            <a:endParaRPr lang="en-US" dirty="0"/>
          </a:p>
          <a:p>
            <a:pPr algn="ctr"/>
            <a:r>
              <a:rPr lang="en-US" dirty="0"/>
              <a:t>Autoscaler</a:t>
            </a:r>
            <a:endParaRPr lang="en-US" dirty="0"/>
          </a:p>
        </p:txBody>
      </p:sp>
      <p:pic>
        <p:nvPicPr>
          <p:cNvPr id="56" name="Google Shape;55;p1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1770352" y="819579"/>
            <a:ext cx="2507851" cy="20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Oval 57"/>
          <p:cNvSpPr/>
          <p:nvPr/>
        </p:nvSpPr>
        <p:spPr>
          <a:xfrm>
            <a:off x="11572682" y="3318572"/>
            <a:ext cx="3042220" cy="1592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25+ </a:t>
            </a:r>
            <a:endParaRPr lang="en-US" sz="3000" b="1" dirty="0"/>
          </a:p>
          <a:p>
            <a:pPr algn="ctr"/>
            <a:r>
              <a:rPr lang="en-US" sz="3000" b="1" dirty="0"/>
              <a:t>Kubernetes </a:t>
            </a:r>
            <a:endParaRPr lang="en-US" sz="3000" b="1" dirty="0"/>
          </a:p>
          <a:p>
            <a:pPr algn="ctr"/>
            <a:r>
              <a:rPr lang="en-US" sz="3000" b="1" dirty="0"/>
              <a:t>Concepts</a:t>
            </a:r>
            <a:endParaRPr lang="en-US" b="1" dirty="0"/>
          </a:p>
        </p:txBody>
      </p:sp>
      <p:pic>
        <p:nvPicPr>
          <p:cNvPr id="59" name="Google Shape;171;p19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9868960" y="5928091"/>
            <a:ext cx="1268947" cy="102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10010376" y="6993402"/>
            <a:ext cx="1012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Secrets</a:t>
            </a:r>
            <a:endParaRPr lang="en-US" dirty="0"/>
          </a:p>
        </p:txBody>
      </p:sp>
      <p:pic>
        <p:nvPicPr>
          <p:cNvPr id="61" name="Google Shape;185;p20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2305834" y="2007482"/>
            <a:ext cx="1230337" cy="99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6;p20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2273049" y="3921421"/>
            <a:ext cx="1209986" cy="103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86;p20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9896011" y="3965736"/>
            <a:ext cx="1222989" cy="106318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9863771" y="5042833"/>
            <a:ext cx="1287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Requests </a:t>
            </a:r>
            <a:endParaRPr lang="en-US" dirty="0"/>
          </a:p>
          <a:p>
            <a:pPr algn="ctr"/>
            <a:r>
              <a:rPr lang="en-US" dirty="0"/>
              <a:t>&amp; Limits</a:t>
            </a:r>
            <a:endParaRPr lang="en-US" dirty="0"/>
          </a:p>
        </p:txBody>
      </p:sp>
      <p:pic>
        <p:nvPicPr>
          <p:cNvPr id="65" name="Google Shape;187;p20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9909878" y="2041965"/>
            <a:ext cx="1149021" cy="10631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/>
          <p:cNvSpPr txBox="1"/>
          <p:nvPr/>
        </p:nvSpPr>
        <p:spPr>
          <a:xfrm>
            <a:off x="9654302" y="3073128"/>
            <a:ext cx="1862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Horizontal Pod</a:t>
            </a:r>
            <a:endParaRPr lang="en-US" dirty="0"/>
          </a:p>
          <a:p>
            <a:pPr algn="ctr"/>
            <a:r>
              <a:rPr lang="en-US" dirty="0"/>
              <a:t>Autoscaler</a:t>
            </a:r>
            <a:endParaRPr lang="en-US" dirty="0"/>
          </a:p>
        </p:txBody>
      </p:sp>
      <p:pic>
        <p:nvPicPr>
          <p:cNvPr id="67" name="Google Shape;213;p22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9924715" y="182001"/>
            <a:ext cx="1162146" cy="10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/>
          <p:cNvSpPr txBox="1"/>
          <p:nvPr/>
        </p:nvSpPr>
        <p:spPr>
          <a:xfrm>
            <a:off x="8004062" y="1234764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  <a:endParaRPr lang="en-US" dirty="0"/>
          </a:p>
          <a:p>
            <a:r>
              <a:rPr lang="en-US" dirty="0"/>
              <a:t>Account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1863252" y="157558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779852" y="157558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588329" y="166514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7626839" y="112682"/>
            <a:ext cx="49386" cy="757938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1530597" y="112682"/>
            <a:ext cx="47970" cy="7633629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61881" y="1911946"/>
            <a:ext cx="11439198" cy="3765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96530" y="3834455"/>
            <a:ext cx="11320461" cy="1866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61881" y="5792838"/>
            <a:ext cx="11368716" cy="810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9685836" y="157553"/>
            <a:ext cx="6439" cy="7518775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40839" y="196157"/>
            <a:ext cx="42085" cy="750981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82924" y="138728"/>
            <a:ext cx="11389758" cy="6626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18327" y="7658935"/>
            <a:ext cx="11389758" cy="6626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oogle Shape;200;p23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2028321" y="5499965"/>
            <a:ext cx="2173641" cy="193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5" grpId="0"/>
      <p:bldP spid="27" grpId="0"/>
      <p:bldP spid="29" grpId="0"/>
      <p:bldP spid="31" grpId="0"/>
      <p:bldP spid="35" grpId="0"/>
      <p:bldP spid="40" grpId="0"/>
      <p:bldP spid="41" grpId="0"/>
      <p:bldP spid="42" grpId="0"/>
      <p:bldP spid="43" grpId="0"/>
      <p:bldP spid="45" grpId="0"/>
      <p:bldP spid="47" grpId="0"/>
      <p:bldP spid="49" grpId="0"/>
      <p:bldP spid="51" grpId="0"/>
      <p:bldP spid="53" grpId="0"/>
      <p:bldP spid="55" grpId="0"/>
      <p:bldP spid="60" grpId="0"/>
      <p:bldP spid="64" grpId="0"/>
      <p:bldP spid="66" grpId="0"/>
      <p:bldP spid="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/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26" name="Rounded Rectangle 25"/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27" name="Rounded Rectangle 26"/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  <a:endParaRPr lang="en-US" sz="1800" dirty="0"/>
          </a:p>
        </p:txBody>
      </p:sp>
      <p:sp>
        <p:nvSpPr>
          <p:cNvPr id="28" name="Rounded Rectangle 27"/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29" name="Rounded Rectangle 28"/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  <a:endParaRPr lang="en-US" sz="1800" dirty="0"/>
          </a:p>
        </p:txBody>
      </p:sp>
      <p:sp>
        <p:nvSpPr>
          <p:cNvPr id="30" name="Rounded Rectangle 29"/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  <a:endParaRPr lang="en-US" sz="1800" dirty="0"/>
          </a:p>
        </p:txBody>
      </p:sp>
      <p:sp>
        <p:nvSpPr>
          <p:cNvPr id="33" name="Rounded Rectangle 32"/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  <a:endParaRPr lang="en-US" sz="1800" dirty="0"/>
          </a:p>
        </p:txBody>
      </p:sp>
      <p:sp>
        <p:nvSpPr>
          <p:cNvPr id="35" name="Rounded Rectangle 34"/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  <a:endParaRPr lang="en-US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  <a:endParaRPr lang="en-US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  <a:endParaRPr lang="en-US" sz="1800" dirty="0"/>
          </a:p>
        </p:txBody>
      </p:sp>
      <p:sp>
        <p:nvSpPr>
          <p:cNvPr id="39" name="Rounded Rectangle 38"/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  <a:endParaRPr lang="en-US" sz="1800" dirty="0"/>
          </a:p>
        </p:txBody>
      </p:sp>
      <p:sp>
        <p:nvSpPr>
          <p:cNvPr id="40" name="Rounded Rectangle 39"/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  <a:endParaRPr lang="en-US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800" dirty="0"/>
          </a:p>
        </p:txBody>
      </p:sp>
      <p:sp>
        <p:nvSpPr>
          <p:cNvPr id="42" name="Rounded Rectangle 41"/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  <a:endParaRPr lang="en-US" sz="1800" dirty="0"/>
          </a:p>
        </p:txBody>
      </p:sp>
      <p:sp>
        <p:nvSpPr>
          <p:cNvPr id="43" name="Rounded Rectangle 42"/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45" name="Rounded Rectangle 44"/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pic>
        <p:nvPicPr>
          <p:cNvPr id="48" name="Google Shape;3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62073" y="306462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/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372529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  <a:endParaRPr lang="en-US" sz="1800" dirty="0"/>
          </a:p>
        </p:txBody>
      </p:sp>
      <p:sp>
        <p:nvSpPr>
          <p:cNvPr id="52" name="Rounded Rectangle 51"/>
          <p:cNvSpPr/>
          <p:nvPr/>
        </p:nvSpPr>
        <p:spPr>
          <a:xfrm>
            <a:off x="3438662" y="622148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53" name="Rounded Rectangle 52"/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54" name="Rounded Rectangle 53"/>
          <p:cNvSpPr/>
          <p:nvPr/>
        </p:nvSpPr>
        <p:spPr>
          <a:xfrm>
            <a:off x="1372529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  <a:endParaRPr lang="en-US" sz="1800" dirty="0"/>
          </a:p>
        </p:txBody>
      </p:sp>
      <p:sp>
        <p:nvSpPr>
          <p:cNvPr id="55" name="Rounded Rectangle 54"/>
          <p:cNvSpPr/>
          <p:nvPr/>
        </p:nvSpPr>
        <p:spPr>
          <a:xfrm>
            <a:off x="3445570" y="6706847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56" name="Rounded Rectangle 55"/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57" name="Rounded Rectangle 56"/>
          <p:cNvSpPr/>
          <p:nvPr/>
        </p:nvSpPr>
        <p:spPr>
          <a:xfrm>
            <a:off x="3450372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59" name="Rounded Rectangle 58"/>
          <p:cNvSpPr/>
          <p:nvPr/>
        </p:nvSpPr>
        <p:spPr>
          <a:xfrm>
            <a:off x="1377331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  <a:endParaRPr lang="en-US" sz="1800" dirty="0"/>
          </a:p>
        </p:txBody>
      </p:sp>
      <p:pic>
        <p:nvPicPr>
          <p:cNvPr id="61" name="Google Shape;3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32935" y="124617"/>
            <a:ext cx="1745810" cy="59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35943" y="2651552"/>
            <a:ext cx="4404901" cy="10940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automatically set by </a:t>
            </a:r>
            <a:r>
              <a:rPr lang="en-US" dirty="0" err="1"/>
              <a:t>LimitRange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57280" y="3639743"/>
            <a:ext cx="0" cy="182305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10689"/>
            <a:ext cx="12618720" cy="1188851"/>
          </a:xfrm>
        </p:spPr>
        <p:txBody>
          <a:bodyPr/>
          <a:lstStyle/>
          <a:p>
            <a:r>
              <a:rPr lang="en-US" dirty="0"/>
              <a:t>Kubernetes Namespace - Limit Range</a:t>
            </a:r>
            <a:endParaRPr lang="en-US" dirty="0"/>
          </a:p>
        </p:txBody>
      </p:sp>
      <p:sp>
        <p:nvSpPr>
          <p:cNvPr id="15" name="Google Shape;371;p27"/>
          <p:cNvSpPr/>
          <p:nvPr/>
        </p:nvSpPr>
        <p:spPr>
          <a:xfrm>
            <a:off x="228601" y="1106484"/>
            <a:ext cx="14227628" cy="6538920"/>
          </a:xfrm>
          <a:prstGeom prst="roundRect">
            <a:avLst>
              <a:gd name="adj" fmla="val 4736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441350" y="1699966"/>
            <a:ext cx="13602608" cy="5800291"/>
          </a:xfrm>
          <a:prstGeom prst="roundRect">
            <a:avLst>
              <a:gd name="adj" fmla="val 7982"/>
            </a:avLst>
          </a:prstGeom>
          <a:solidFill>
            <a:schemeClr val="bg2"/>
          </a:solidFill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28576" y="578181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7049" y="1276585"/>
            <a:ext cx="1002421" cy="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1571915" y="1699966"/>
            <a:ext cx="1899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qa</a:t>
            </a:r>
            <a:r>
              <a:rPr lang="en-US" b="1" dirty="0"/>
              <a:t> Namespace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636157" y="106733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  <a:endParaRPr lang="en-US" sz="1800" dirty="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07402" y="584196"/>
            <a:ext cx="1180539" cy="10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7375885" y="4517570"/>
            <a:ext cx="6520543" cy="2819401"/>
          </a:xfrm>
          <a:prstGeom prst="roundRect">
            <a:avLst>
              <a:gd name="adj" fmla="val 67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59244" y="4450897"/>
            <a:ext cx="155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Limit Range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571685" y="5294095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>
          <a:xfrm>
            <a:off x="9637818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400m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91496" y="529409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23" name="Rounded Rectangle 22"/>
          <p:cNvSpPr/>
          <p:nvPr/>
        </p:nvSpPr>
        <p:spPr>
          <a:xfrm>
            <a:off x="7571685" y="576856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defaultRequest</a:t>
            </a:r>
            <a:endParaRPr lang="en-US" sz="1800" dirty="0"/>
          </a:p>
        </p:txBody>
      </p:sp>
      <p:sp>
        <p:nvSpPr>
          <p:cNvPr id="24" name="Rounded Rectangle 23"/>
          <p:cNvSpPr/>
          <p:nvPr/>
        </p:nvSpPr>
        <p:spPr>
          <a:xfrm>
            <a:off x="9644726" y="577945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200m</a:t>
            </a:r>
            <a:endParaRPr lang="en-US" sz="1800" dirty="0"/>
          </a:p>
        </p:txBody>
      </p:sp>
      <p:sp>
        <p:nvSpPr>
          <p:cNvPr id="26" name="Rounded Rectangle 25"/>
          <p:cNvSpPr/>
          <p:nvPr/>
        </p:nvSpPr>
        <p:spPr>
          <a:xfrm>
            <a:off x="11698404" y="5746145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27" name="Rounded Rectangle 26"/>
          <p:cNvSpPr/>
          <p:nvPr/>
        </p:nvSpPr>
        <p:spPr>
          <a:xfrm>
            <a:off x="7557867" y="6236590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max</a:t>
            </a:r>
            <a:endParaRPr lang="en-US" sz="1800" dirty="0"/>
          </a:p>
        </p:txBody>
      </p:sp>
      <p:sp>
        <p:nvSpPr>
          <p:cNvPr id="28" name="Rounded Rectangle 27"/>
          <p:cNvSpPr/>
          <p:nvPr/>
        </p:nvSpPr>
        <p:spPr>
          <a:xfrm>
            <a:off x="9630909" y="6267164"/>
            <a:ext cx="1956416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</a:t>
            </a:r>
            <a:endParaRPr lang="en-US" sz="1800" dirty="0"/>
          </a:p>
        </p:txBody>
      </p:sp>
      <p:sp>
        <p:nvSpPr>
          <p:cNvPr id="29" name="Rounded Rectangle 28"/>
          <p:cNvSpPr/>
          <p:nvPr/>
        </p:nvSpPr>
        <p:spPr>
          <a:xfrm>
            <a:off x="11691496" y="6232001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500Mi</a:t>
            </a:r>
            <a:endParaRPr lang="en-US" sz="1800" dirty="0"/>
          </a:p>
        </p:txBody>
      </p:sp>
      <p:sp>
        <p:nvSpPr>
          <p:cNvPr id="30" name="Rounded Rectangle 29"/>
          <p:cNvSpPr/>
          <p:nvPr/>
        </p:nvSpPr>
        <p:spPr>
          <a:xfrm>
            <a:off x="7375885" y="2264660"/>
            <a:ext cx="6520543" cy="2076429"/>
          </a:xfrm>
          <a:prstGeom prst="roundRect">
            <a:avLst>
              <a:gd name="adj" fmla="val 679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58525" y="2206515"/>
            <a:ext cx="205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Resource Quota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2109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Pods: 5</a:t>
            </a:r>
            <a:endParaRPr lang="en-US" sz="1800" dirty="0"/>
          </a:p>
        </p:txBody>
      </p:sp>
      <p:sp>
        <p:nvSpPr>
          <p:cNvPr id="33" name="Rounded Rectangle 32"/>
          <p:cNvSpPr/>
          <p:nvPr/>
        </p:nvSpPr>
        <p:spPr>
          <a:xfrm>
            <a:off x="9668242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Services: 5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>
          <a:xfrm>
            <a:off x="11721920" y="259275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ConfigMaps</a:t>
            </a:r>
            <a:r>
              <a:rPr lang="en-US" sz="1800" dirty="0"/>
              <a:t>: 5</a:t>
            </a:r>
            <a:endParaRPr lang="en-US" sz="1800" dirty="0"/>
          </a:p>
        </p:txBody>
      </p:sp>
      <p:sp>
        <p:nvSpPr>
          <p:cNvPr id="35" name="Rounded Rectangle 34"/>
          <p:cNvSpPr/>
          <p:nvPr/>
        </p:nvSpPr>
        <p:spPr>
          <a:xfrm>
            <a:off x="7602110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Limits.CPU</a:t>
            </a:r>
            <a:r>
              <a:rPr lang="en-US" sz="1800" dirty="0"/>
              <a:t>: 2</a:t>
            </a:r>
            <a:endParaRPr lang="en-US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9675151" y="317586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Requests.CPU</a:t>
            </a:r>
            <a:r>
              <a:rPr lang="en-US" sz="1800" dirty="0"/>
              <a:t>: 1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11728829" y="314255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Secrets: 5</a:t>
            </a:r>
            <a:endParaRPr lang="en-US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7602109" y="3740931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Limits.Memory</a:t>
            </a:r>
            <a:r>
              <a:rPr lang="en-US" sz="1800" dirty="0"/>
              <a:t>: 2Gi</a:t>
            </a:r>
            <a:endParaRPr lang="en-US" sz="1800" dirty="0"/>
          </a:p>
        </p:txBody>
      </p:sp>
      <p:sp>
        <p:nvSpPr>
          <p:cNvPr id="39" name="Rounded Rectangle 38"/>
          <p:cNvSpPr/>
          <p:nvPr/>
        </p:nvSpPr>
        <p:spPr>
          <a:xfrm>
            <a:off x="9675151" y="3771505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Requests.Memory:2Gi</a:t>
            </a:r>
            <a:endParaRPr lang="en-US" sz="1800" dirty="0"/>
          </a:p>
        </p:txBody>
      </p:sp>
      <p:sp>
        <p:nvSpPr>
          <p:cNvPr id="40" name="Rounded Rectangle 39"/>
          <p:cNvSpPr/>
          <p:nvPr/>
        </p:nvSpPr>
        <p:spPr>
          <a:xfrm>
            <a:off x="11735738" y="3736342"/>
            <a:ext cx="1956416" cy="5259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Storage (PVC): 3</a:t>
            </a:r>
            <a:endParaRPr lang="en-US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7603816" y="6729466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</a:t>
            </a:r>
            <a:endParaRPr lang="en-US" sz="1800" dirty="0"/>
          </a:p>
        </p:txBody>
      </p:sp>
      <p:sp>
        <p:nvSpPr>
          <p:cNvPr id="42" name="Rounded Rectangle 41"/>
          <p:cNvSpPr/>
          <p:nvPr/>
        </p:nvSpPr>
        <p:spPr>
          <a:xfrm>
            <a:off x="9676858" y="6760040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</a:t>
            </a:r>
            <a:endParaRPr lang="en-US" sz="1800" dirty="0"/>
          </a:p>
        </p:txBody>
      </p:sp>
      <p:sp>
        <p:nvSpPr>
          <p:cNvPr id="43" name="Rounded Rectangle 42"/>
          <p:cNvSpPr/>
          <p:nvPr/>
        </p:nvSpPr>
        <p:spPr>
          <a:xfrm>
            <a:off x="11737445" y="6724877"/>
            <a:ext cx="1956416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100Mi</a:t>
            </a:r>
            <a:endParaRPr lang="en-US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9649528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45" name="Rounded Rectangle 44"/>
          <p:cNvSpPr/>
          <p:nvPr/>
        </p:nvSpPr>
        <p:spPr>
          <a:xfrm>
            <a:off x="11703206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7576487" y="48123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pic>
        <p:nvPicPr>
          <p:cNvPr id="48" name="Google Shape;3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6671" y="2992306"/>
            <a:ext cx="1005613" cy="923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ounded Rectangle 49"/>
          <p:cNvSpPr/>
          <p:nvPr/>
        </p:nvSpPr>
        <p:spPr>
          <a:xfrm>
            <a:off x="1093678" y="4061990"/>
            <a:ext cx="5421531" cy="3184055"/>
          </a:xfrm>
          <a:prstGeom prst="roundRect">
            <a:avLst>
              <a:gd name="adj" fmla="val 67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289478" y="6221487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Requests</a:t>
            </a:r>
            <a:endParaRPr lang="en-US" sz="1800" dirty="0"/>
          </a:p>
        </p:txBody>
      </p:sp>
      <p:sp>
        <p:nvSpPr>
          <p:cNvPr id="52" name="Rounded Rectangle 51"/>
          <p:cNvSpPr/>
          <p:nvPr/>
        </p:nvSpPr>
        <p:spPr>
          <a:xfrm>
            <a:off x="3355611" y="6221487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450m</a:t>
            </a:r>
            <a:endParaRPr lang="en-US" sz="1800" dirty="0"/>
          </a:p>
        </p:txBody>
      </p:sp>
      <p:sp>
        <p:nvSpPr>
          <p:cNvPr id="53" name="Rounded Rectangle 52"/>
          <p:cNvSpPr/>
          <p:nvPr/>
        </p:nvSpPr>
        <p:spPr>
          <a:xfrm>
            <a:off x="4909339" y="623301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128Mi</a:t>
            </a:r>
            <a:endParaRPr lang="en-US" sz="1800" dirty="0"/>
          </a:p>
        </p:txBody>
      </p:sp>
      <p:sp>
        <p:nvSpPr>
          <p:cNvPr id="54" name="Rounded Rectangle 53"/>
          <p:cNvSpPr/>
          <p:nvPr/>
        </p:nvSpPr>
        <p:spPr>
          <a:xfrm>
            <a:off x="1289478" y="6695961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Limits</a:t>
            </a:r>
            <a:endParaRPr lang="en-US" sz="1800" dirty="0"/>
          </a:p>
        </p:txBody>
      </p:sp>
      <p:sp>
        <p:nvSpPr>
          <p:cNvPr id="55" name="Rounded Rectangle 54"/>
          <p:cNvSpPr/>
          <p:nvPr/>
        </p:nvSpPr>
        <p:spPr>
          <a:xfrm>
            <a:off x="3362519" y="6706847"/>
            <a:ext cx="1449558" cy="42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600m</a:t>
            </a:r>
            <a:endParaRPr lang="en-US" sz="1800" dirty="0"/>
          </a:p>
        </p:txBody>
      </p:sp>
      <p:sp>
        <p:nvSpPr>
          <p:cNvPr id="56" name="Rounded Rectangle 55"/>
          <p:cNvSpPr/>
          <p:nvPr/>
        </p:nvSpPr>
        <p:spPr>
          <a:xfrm>
            <a:off x="4916247" y="6685061"/>
            <a:ext cx="1449558" cy="422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256Mi</a:t>
            </a:r>
            <a:endParaRPr lang="en-US" sz="1800" dirty="0"/>
          </a:p>
        </p:txBody>
      </p:sp>
      <p:sp>
        <p:nvSpPr>
          <p:cNvPr id="57" name="Rounded Rectangle 56"/>
          <p:cNvSpPr/>
          <p:nvPr/>
        </p:nvSpPr>
        <p:spPr>
          <a:xfrm>
            <a:off x="3367321" y="5739779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4921049" y="5751303"/>
            <a:ext cx="1449558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59" name="Rounded Rectangle 58"/>
          <p:cNvSpPr/>
          <p:nvPr/>
        </p:nvSpPr>
        <p:spPr>
          <a:xfrm>
            <a:off x="1294280" y="5739779"/>
            <a:ext cx="1956416" cy="42205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Type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1372529" y="5413063"/>
            <a:ext cx="50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 Compute Resources: Requests &amp; Limits</a:t>
            </a:r>
            <a:endParaRPr lang="en-US" sz="1800" dirty="0"/>
          </a:p>
        </p:txBody>
      </p:sp>
      <p:pic>
        <p:nvPicPr>
          <p:cNvPr id="61" name="Google Shape;383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075357" y="4450897"/>
            <a:ext cx="1008930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1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2020" y="4432133"/>
            <a:ext cx="1008925" cy="9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7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399567" y="4435020"/>
            <a:ext cx="1008930" cy="92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2579822" y="4061990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Kubernetes Deployment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205354" y="116124"/>
            <a:ext cx="1745810" cy="5980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52892" y="2056247"/>
            <a:ext cx="4404901" cy="16893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 configured in Deployment  is above </a:t>
            </a:r>
            <a:r>
              <a:rPr lang="en-US" dirty="0">
                <a:solidFill>
                  <a:srgbClr val="FFFF00"/>
                </a:solidFill>
              </a:rPr>
              <a:t>max</a:t>
            </a:r>
            <a:r>
              <a:rPr lang="en-US" dirty="0"/>
              <a:t> in Limit Range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78286" y="3668471"/>
            <a:ext cx="0" cy="17445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50715" y="1142433"/>
            <a:ext cx="7383445" cy="5065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Pods will not be scheduled and throws error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2433" y="1622266"/>
          <a:ext cx="1398470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/>
                <a:gridCol w="88672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  <a:endParaRPr lang="en-US" dirty="0"/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  <a:endParaRPr lang="en-US" dirty="0"/>
                    </a:p>
                  </a:txBody>
                  <a:tcPr>
                    <a:solidFill>
                      <a:srgbClr val="9B072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/google-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-engine/tree/main/course-presentation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Fundamentals 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/docker-fundamentals/tree/master/</a:t>
                      </a:r>
                      <a:r>
                        <a:rPr lang="en-US" dirty="0" err="1"/>
                        <a:t>otherfiles</a:t>
                      </a:r>
                      <a:r>
                        <a:rPr lang="en-US" dirty="0"/>
                        <a:t>/presentation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400+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architectures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  <a:endParaRPr lang="en-US" sz="3000" dirty="0"/>
          </a:p>
        </p:txBody>
      </p:sp>
      <p:pic>
        <p:nvPicPr>
          <p:cNvPr id="7" name="Graphic 6" descr="Presentation with bar cha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96269" y="3258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Account</a:t>
            </a:r>
            <a:endParaRPr lang="en-US" sz="7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4" name="Graphic 13" descr="User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96236" y="2783833"/>
            <a:ext cx="2966734" cy="2966734"/>
          </a:xfrm>
          <a:prstGeom prst="rect">
            <a:avLst/>
          </a:prstGeom>
        </p:spPr>
      </p:pic>
      <p:pic>
        <p:nvPicPr>
          <p:cNvPr id="10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983" y="217697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55084"/>
            <a:ext cx="12618720" cy="1188851"/>
          </a:xfrm>
        </p:spPr>
        <p:txBody>
          <a:bodyPr/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554" y="1035585"/>
            <a:ext cx="11233451" cy="66213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808" y="1239094"/>
            <a:ext cx="8226310" cy="629445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Individual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83" y="1233586"/>
            <a:ext cx="5293922" cy="62665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25" y="2435379"/>
            <a:ext cx="7462092" cy="30840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Rounded Rectangle 2"/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Business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18" y="1121134"/>
            <a:ext cx="5494519" cy="645847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79" y="2303391"/>
            <a:ext cx="7689850" cy="36228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456883" y="3271520"/>
            <a:ext cx="5172736" cy="1686560"/>
          </a:xfrm>
          <a:prstGeom prst="roundRect">
            <a:avLst/>
          </a:prstGeom>
          <a:noFill/>
          <a:ln w="1047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185" y="1239094"/>
            <a:ext cx="5609293" cy="635673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7315200" y="2831335"/>
            <a:ext cx="6301648" cy="2930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/>
              <a:t>Provide Address Details</a:t>
            </a:r>
            <a:endParaRPr lang="en-US"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5965676" y="1065008"/>
            <a:ext cx="2829261" cy="4157690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0530" y="1151218"/>
            <a:ext cx="2173641" cy="1822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9" y="537882"/>
            <a:ext cx="5587574" cy="694247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774700"/>
            <a:ext cx="5346700" cy="6680200"/>
          </a:xfrm>
          <a:prstGeom prst="rect">
            <a:avLst/>
          </a:prstGeom>
          <a:ln>
            <a:noFill/>
          </a:ln>
        </p:spPr>
      </p:pic>
      <p:sp>
        <p:nvSpPr>
          <p:cNvPr id="7" name="Oval 6"/>
          <p:cNvSpPr/>
          <p:nvPr/>
        </p:nvSpPr>
        <p:spPr>
          <a:xfrm>
            <a:off x="6097177" y="3132082"/>
            <a:ext cx="2566257" cy="19256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32+ </a:t>
            </a:r>
            <a:endParaRPr lang="en-US" sz="2600" b="1" dirty="0"/>
          </a:p>
          <a:p>
            <a:pPr algn="ctr"/>
            <a:r>
              <a:rPr lang="en-US" sz="2600" b="1" dirty="0"/>
              <a:t>Google Cloud</a:t>
            </a:r>
            <a:endParaRPr lang="en-US" sz="2600" b="1" dirty="0"/>
          </a:p>
          <a:p>
            <a:pPr algn="ctr"/>
            <a:r>
              <a:rPr lang="en-US" sz="2600" b="1" dirty="0"/>
              <a:t>Services</a:t>
            </a:r>
            <a:endParaRPr lang="en-US" sz="2600" b="1" dirty="0"/>
          </a:p>
        </p:txBody>
      </p:sp>
      <p:sp>
        <p:nvSpPr>
          <p:cNvPr id="8" name="Oval 7"/>
          <p:cNvSpPr/>
          <p:nvPr/>
        </p:nvSpPr>
        <p:spPr>
          <a:xfrm>
            <a:off x="5900013" y="5554740"/>
            <a:ext cx="2829261" cy="192561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75</a:t>
            </a:r>
            <a:endParaRPr lang="en-US" sz="2600" b="1" dirty="0"/>
          </a:p>
          <a:p>
            <a:pPr algn="ctr"/>
            <a:r>
              <a:rPr lang="en-US" sz="2600" b="1" dirty="0"/>
              <a:t>Real-World</a:t>
            </a:r>
            <a:endParaRPr lang="en-US" sz="2600" b="1" dirty="0"/>
          </a:p>
          <a:p>
            <a:pPr algn="ctr"/>
            <a:r>
              <a:rPr lang="en-US" sz="2600" b="1" dirty="0"/>
              <a:t>Demos</a:t>
            </a:r>
            <a:endParaRPr lang="en-US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279" y="1239094"/>
            <a:ext cx="12305841" cy="641036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744" y="1239094"/>
            <a:ext cx="6080127" cy="624820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887" y="1239094"/>
            <a:ext cx="5587673" cy="634258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25" y="1239094"/>
            <a:ext cx="6649336" cy="64448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879" y="1852812"/>
            <a:ext cx="13522599" cy="4523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ACTIVATE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700" y="1152550"/>
            <a:ext cx="11688896" cy="63352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–Set a Budget Alert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901" y="1466906"/>
            <a:ext cx="11202611" cy="60797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96269" y="281828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 Cloud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Budget Alerts</a:t>
            </a:r>
            <a:endParaRPr lang="en-US" sz="7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17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033623" y="2960671"/>
            <a:ext cx="2045933" cy="14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loud Computing Services | Google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0943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51" y="1375681"/>
            <a:ext cx="11270255" cy="584949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618" y="1239094"/>
            <a:ext cx="12371942" cy="628262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Account - Create Budget Alerts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362" y="1099210"/>
            <a:ext cx="12360925" cy="6435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27" y="712085"/>
            <a:ext cx="6027131" cy="7033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33" y="712085"/>
            <a:ext cx="5577840" cy="7029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Google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 Engine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389954"/>
                </a:solidFill>
              </a:rPr>
              <a:t>Create GKE Standard Cluster</a:t>
            </a:r>
            <a:endParaRPr lang="en-US" sz="7000" b="1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Demo-02</a:t>
            </a:r>
            <a:endParaRPr lang="en-US" sz="30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  <a:endParaRPr lang="en-US" sz="3600"/>
          </a:p>
        </p:txBody>
      </p:sp>
      <p:sp>
        <p:nvSpPr>
          <p:cNvPr id="6" name="Rounded Rectangle 5"/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  <a:endParaRPr lang="en-US" sz="3600"/>
          </a:p>
        </p:txBody>
      </p:sp>
      <p:sp>
        <p:nvSpPr>
          <p:cNvPr id="7" name="Rounded Rectangle 6"/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98" y="1020764"/>
            <a:ext cx="10353982" cy="6317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  <a:endParaRPr lang="en-US" sz="1200"/>
          </a:p>
        </p:txBody>
      </p:sp>
      <p:sp>
        <p:nvSpPr>
          <p:cNvPr id="3" name="Rounded Rectangle 2"/>
          <p:cNvSpPr/>
          <p:nvPr/>
        </p:nvSpPr>
        <p:spPr>
          <a:xfrm>
            <a:off x="11390118" y="1078686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Control Plane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390118" y="174949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390118" y="240661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 Controllers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390118" y="307069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390118" y="3726857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22843" y="4391541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kubectl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422843" y="5052038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Nodes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134178" y="6762752"/>
            <a:ext cx="10353982" cy="634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have a series of </a:t>
            </a:r>
            <a:r>
              <a:rPr lang="en-US">
                <a:solidFill>
                  <a:srgbClr val="FFFF00"/>
                </a:solidFill>
              </a:rPr>
              <a:t>Kubernetes Fundamental demos</a:t>
            </a:r>
            <a:r>
              <a:rPr lang="en-US"/>
              <a:t>, outlining each concept in detail.</a:t>
            </a: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390118" y="5715764"/>
            <a:ext cx="2831538" cy="549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Pods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176758" y="832485"/>
            <a:ext cx="3286944" cy="5647621"/>
          </a:xfrm>
          <a:prstGeom prst="roundRect">
            <a:avLst>
              <a:gd name="adj" fmla="val 6930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5" idx="2"/>
          </p:cNvCxnSpPr>
          <p:nvPr/>
        </p:nvCxnSpPr>
        <p:spPr>
          <a:xfrm flipH="1" flipV="1">
            <a:off x="12820230" y="6480106"/>
            <a:ext cx="25437" cy="28264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Autopilot Cluster Architecture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185" y="1117257"/>
            <a:ext cx="10974558" cy="6519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  <a:endParaRPr lang="en-US" sz="1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6266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Standard vs Autopilot Cluster Architecture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015" y="2193288"/>
            <a:ext cx="635587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3479" y="7514451"/>
            <a:ext cx="608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-engine/docs/concepts/cluster-architecture</a:t>
            </a:r>
            <a:endParaRPr 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27" y="2193288"/>
            <a:ext cx="6528741" cy="3878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78945" y="7514451"/>
            <a:ext cx="6251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https://</a:t>
            </a:r>
            <a:r>
              <a:rPr lang="en-US" sz="1200" b="1" err="1"/>
              <a:t>cloud.google.com</a:t>
            </a:r>
            <a:r>
              <a:rPr lang="en-US" sz="1200" b="1"/>
              <a:t>/</a:t>
            </a:r>
            <a:r>
              <a:rPr lang="en-US" sz="1200" b="1" err="1"/>
              <a:t>kubernetes</a:t>
            </a:r>
            <a:r>
              <a:rPr lang="en-US" sz="1200" b="1"/>
              <a:t>-engine/docs/concepts/autopilot-architecture</a:t>
            </a:r>
            <a:endParaRPr lang="en-US" sz="1200" b="1"/>
          </a:p>
        </p:txBody>
      </p:sp>
      <p:sp>
        <p:nvSpPr>
          <p:cNvPr id="3" name="Oval 2"/>
          <p:cNvSpPr/>
          <p:nvPr/>
        </p:nvSpPr>
        <p:spPr>
          <a:xfrm>
            <a:off x="1003237" y="929405"/>
            <a:ext cx="5472078" cy="10245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Standard Cluster</a:t>
            </a:r>
            <a:endParaRPr lang="en-US" sz="3000" b="1"/>
          </a:p>
        </p:txBody>
      </p:sp>
      <p:sp>
        <p:nvSpPr>
          <p:cNvPr id="9" name="Oval 8"/>
          <p:cNvSpPr/>
          <p:nvPr/>
        </p:nvSpPr>
        <p:spPr>
          <a:xfrm>
            <a:off x="8376342" y="929404"/>
            <a:ext cx="5472078" cy="102456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GKE Autopilot Cluster</a:t>
            </a:r>
            <a:endParaRPr lang="en-US" sz="3000" b="1"/>
          </a:p>
        </p:txBody>
      </p:sp>
      <p:sp>
        <p:nvSpPr>
          <p:cNvPr id="10" name="Rounded Rectangle 9"/>
          <p:cNvSpPr/>
          <p:nvPr/>
        </p:nvSpPr>
        <p:spPr>
          <a:xfrm>
            <a:off x="3818997" y="2380795"/>
            <a:ext cx="1336897" cy="3456097"/>
          </a:xfrm>
          <a:prstGeom prst="round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385749" y="2380795"/>
            <a:ext cx="1336897" cy="3456098"/>
          </a:xfrm>
          <a:prstGeom prst="roundRect">
            <a:avLst/>
          </a:prstGeom>
          <a:noFill/>
          <a:ln w="47625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88350" y="6707236"/>
            <a:ext cx="4398192" cy="7381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maintains and operates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855102" y="6706233"/>
            <a:ext cx="4398192" cy="73813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Provisions, maintains and operates</a:t>
            </a:r>
            <a:endParaRPr lang="en-US"/>
          </a:p>
        </p:txBody>
      </p:sp>
      <p:cxnSp>
        <p:nvCxnSpPr>
          <p:cNvPr id="15" name="Straight Arrow Connector 14"/>
          <p:cNvCxnSpPr>
            <a:stCxn id="12" idx="0"/>
            <a:endCxn id="10" idx="2"/>
          </p:cNvCxnSpPr>
          <p:nvPr/>
        </p:nvCxnSpPr>
        <p:spPr>
          <a:xfrm flipV="1">
            <a:off x="4487446" y="5836892"/>
            <a:ext cx="0" cy="87034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  <a:endCxn id="11" idx="2"/>
          </p:cNvCxnSpPr>
          <p:nvPr/>
        </p:nvCxnSpPr>
        <p:spPr>
          <a:xfrm flipV="1">
            <a:off x="12054198" y="5836893"/>
            <a:ext cx="0" cy="86934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99269" y="1195024"/>
            <a:ext cx="4839512" cy="102751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  <a:endParaRPr lang="en-US" sz="3600"/>
          </a:p>
        </p:txBody>
      </p:sp>
      <p:sp>
        <p:nvSpPr>
          <p:cNvPr id="6" name="Rounded Rectangle 5"/>
          <p:cNvSpPr/>
          <p:nvPr/>
        </p:nvSpPr>
        <p:spPr>
          <a:xfrm>
            <a:off x="9541887" y="1195024"/>
            <a:ext cx="4839512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  <a:endParaRPr lang="en-US" sz="3600"/>
          </a:p>
        </p:txBody>
      </p:sp>
      <p:sp>
        <p:nvSpPr>
          <p:cNvPr id="7" name="Rounded Rectangle 6"/>
          <p:cNvSpPr/>
          <p:nvPr/>
        </p:nvSpPr>
        <p:spPr>
          <a:xfrm>
            <a:off x="4469533" y="2503479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  <a:endParaRPr lang="en-US" sz="2600"/>
          </a:p>
        </p:txBody>
      </p:sp>
      <p:sp>
        <p:nvSpPr>
          <p:cNvPr id="8" name="Rounded Rectangle 7"/>
          <p:cNvSpPr/>
          <p:nvPr/>
        </p:nvSpPr>
        <p:spPr>
          <a:xfrm>
            <a:off x="9512150" y="2503478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  <a:endParaRPr lang="en-US" sz="2600"/>
          </a:p>
        </p:txBody>
      </p:sp>
      <p:sp>
        <p:nvSpPr>
          <p:cNvPr id="9" name="Rounded Rectangle 8"/>
          <p:cNvSpPr/>
          <p:nvPr/>
        </p:nvSpPr>
        <p:spPr>
          <a:xfrm>
            <a:off x="4499268" y="3438077"/>
            <a:ext cx="4839512" cy="74914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and Configured by us</a:t>
            </a:r>
            <a:endParaRPr lang="en-US" sz="2600"/>
          </a:p>
        </p:txBody>
      </p:sp>
      <p:sp>
        <p:nvSpPr>
          <p:cNvPr id="10" name="Rounded Rectangle 9"/>
          <p:cNvSpPr/>
          <p:nvPr/>
        </p:nvSpPr>
        <p:spPr>
          <a:xfrm>
            <a:off x="9541885" y="3438076"/>
            <a:ext cx="4839512" cy="74914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Managed by GKE</a:t>
            </a:r>
            <a:endParaRPr lang="en-US" sz="2600"/>
          </a:p>
        </p:txBody>
      </p:sp>
      <p:sp>
        <p:nvSpPr>
          <p:cNvPr id="11" name="Rounded Rectangle 10"/>
          <p:cNvSpPr/>
          <p:nvPr/>
        </p:nvSpPr>
        <p:spPr>
          <a:xfrm>
            <a:off x="4499268" y="4397569"/>
            <a:ext cx="4839512" cy="113482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You manually provision additional resources and set overall cluster size</a:t>
            </a:r>
            <a:endParaRPr lang="en-US" sz="2600"/>
          </a:p>
        </p:txBody>
      </p:sp>
      <p:sp>
        <p:nvSpPr>
          <p:cNvPr id="12" name="Rounded Rectangle 11"/>
          <p:cNvSpPr/>
          <p:nvPr/>
        </p:nvSpPr>
        <p:spPr>
          <a:xfrm>
            <a:off x="9541885" y="4397569"/>
            <a:ext cx="4839512" cy="11348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GKE dynamically provisions resources based on your Pod specification.</a:t>
            </a:r>
            <a:endParaRPr lang="en-US" sz="2600"/>
          </a:p>
        </p:txBody>
      </p:sp>
      <p:sp>
        <p:nvSpPr>
          <p:cNvPr id="13" name="Rounded Rectangle 12"/>
          <p:cNvSpPr/>
          <p:nvPr/>
        </p:nvSpPr>
        <p:spPr>
          <a:xfrm>
            <a:off x="4499268" y="5747228"/>
            <a:ext cx="4839512" cy="11022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node (CPU, memory, boot disk)</a:t>
            </a:r>
            <a:endParaRPr lang="en-US" sz="2600"/>
          </a:p>
        </p:txBody>
      </p:sp>
      <p:sp>
        <p:nvSpPr>
          <p:cNvPr id="14" name="Rounded Rectangle 13"/>
          <p:cNvSpPr/>
          <p:nvPr/>
        </p:nvSpPr>
        <p:spPr>
          <a:xfrm>
            <a:off x="9541885" y="5747227"/>
            <a:ext cx="4839512" cy="11022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/>
              <a:t>Pay per Pod resource requests (CPU, memory, and ephemeral storage)</a:t>
            </a:r>
            <a:endParaRPr lang="en-US" sz="2600"/>
          </a:p>
        </p:txBody>
      </p:sp>
      <p:sp>
        <p:nvSpPr>
          <p:cNvPr id="15" name="Rounded Rectangle 14"/>
          <p:cNvSpPr/>
          <p:nvPr/>
        </p:nvSpPr>
        <p:spPr>
          <a:xfrm>
            <a:off x="178820" y="1195023"/>
            <a:ext cx="4117343" cy="102751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Features</a:t>
            </a:r>
            <a:endParaRPr lang="en-US" sz="3600"/>
          </a:p>
        </p:txBody>
      </p:sp>
      <p:sp>
        <p:nvSpPr>
          <p:cNvPr id="16" name="Rounded Rectangle 15"/>
          <p:cNvSpPr/>
          <p:nvPr/>
        </p:nvSpPr>
        <p:spPr>
          <a:xfrm>
            <a:off x="178820" y="2503478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GKE Control Plane</a:t>
            </a:r>
            <a:endParaRPr lang="en-US" sz="2600"/>
          </a:p>
        </p:txBody>
      </p:sp>
      <p:sp>
        <p:nvSpPr>
          <p:cNvPr id="17" name="Rounded Rectangle 16"/>
          <p:cNvSpPr/>
          <p:nvPr/>
        </p:nvSpPr>
        <p:spPr>
          <a:xfrm>
            <a:off x="208555" y="3438076"/>
            <a:ext cx="4117343" cy="7491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Node and Node Pools</a:t>
            </a:r>
            <a:endParaRPr lang="en-US" sz="2600"/>
          </a:p>
        </p:txBody>
      </p:sp>
      <p:sp>
        <p:nvSpPr>
          <p:cNvPr id="18" name="Rounded Rectangle 17"/>
          <p:cNvSpPr/>
          <p:nvPr/>
        </p:nvSpPr>
        <p:spPr>
          <a:xfrm>
            <a:off x="208555" y="4397569"/>
            <a:ext cx="4117343" cy="11348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Provisioning Resources</a:t>
            </a:r>
            <a:endParaRPr lang="en-US" sz="2600"/>
          </a:p>
        </p:txBody>
      </p:sp>
      <p:sp>
        <p:nvSpPr>
          <p:cNvPr id="19" name="Rounded Rectangle 18"/>
          <p:cNvSpPr/>
          <p:nvPr/>
        </p:nvSpPr>
        <p:spPr>
          <a:xfrm>
            <a:off x="208555" y="5747227"/>
            <a:ext cx="4117343" cy="11022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Billing</a:t>
            </a:r>
            <a:endParaRPr lang="en-US" sz="2600"/>
          </a:p>
        </p:txBody>
      </p:sp>
      <p:sp>
        <p:nvSpPr>
          <p:cNvPr id="20" name="Rounded Rectangle 19"/>
          <p:cNvSpPr/>
          <p:nvPr/>
        </p:nvSpPr>
        <p:spPr>
          <a:xfrm>
            <a:off x="178820" y="7000985"/>
            <a:ext cx="14272760" cy="6389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Additional Reference: </a:t>
            </a:r>
            <a:r>
              <a:rPr lang="en-IN"/>
              <a:t>https://</a:t>
            </a:r>
            <a:r>
              <a:rPr lang="en-IN" err="1"/>
              <a:t>cloud.google.com</a:t>
            </a:r>
            <a:r>
              <a:rPr lang="en-IN"/>
              <a:t>/</a:t>
            </a:r>
            <a:r>
              <a:rPr lang="en-IN" err="1"/>
              <a:t>kubernetes</a:t>
            </a:r>
            <a:r>
              <a:rPr lang="en-IN"/>
              <a:t>-engine/docs/concepts/</a:t>
            </a:r>
            <a:r>
              <a:rPr lang="en-IN" err="1"/>
              <a:t>autopilot-overview#comparison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Kubernetes Engine - Enable API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344" y="1239094"/>
            <a:ext cx="12328614" cy="622252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Sample Application</a:t>
            </a:r>
            <a:endParaRPr lang="en-US"/>
          </a:p>
        </p:txBody>
      </p:sp>
      <p:sp>
        <p:nvSpPr>
          <p:cNvPr id="15" name="Google Shape;371;p27"/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372;p27"/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3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380;p27"/>
          <p:cNvCxnSpPr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/>
          <p:cNvCxnSpPr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/>
          <p:cNvCxnSpPr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/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  <a:endParaRPr lang="en-US" sz="1800"/>
          </a:p>
        </p:txBody>
      </p:sp>
      <p:sp>
        <p:nvSpPr>
          <p:cNvPr id="94" name="TextBox 93"/>
          <p:cNvSpPr txBox="1"/>
          <p:nvPr/>
        </p:nvSpPr>
        <p:spPr>
          <a:xfrm>
            <a:off x="4189849" y="5344649"/>
            <a:ext cx="25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Load Balancer Service</a:t>
            </a:r>
            <a:endParaRPr lang="en-US" sz="1800"/>
          </a:p>
        </p:txBody>
      </p:sp>
      <p:sp>
        <p:nvSpPr>
          <p:cNvPr id="97" name="TextBox 96"/>
          <p:cNvSpPr txBox="1"/>
          <p:nvPr/>
        </p:nvSpPr>
        <p:spPr>
          <a:xfrm>
            <a:off x="11696427" y="2102944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GKE Cluster</a:t>
            </a:r>
            <a:endParaRPr lang="en-US" sz="1800"/>
          </a:p>
        </p:txBody>
      </p:sp>
      <p:sp>
        <p:nvSpPr>
          <p:cNvPr id="98" name="TextBox 97"/>
          <p:cNvSpPr txBox="1"/>
          <p:nvPr/>
        </p:nvSpPr>
        <p:spPr>
          <a:xfrm>
            <a:off x="7687652" y="5510983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Pods</a:t>
            </a:r>
            <a:endParaRPr lang="en-US" sz="1800"/>
          </a:p>
        </p:txBody>
      </p:sp>
      <p:sp>
        <p:nvSpPr>
          <p:cNvPr id="99" name="TextBox 98"/>
          <p:cNvSpPr txBox="1"/>
          <p:nvPr/>
        </p:nvSpPr>
        <p:spPr>
          <a:xfrm>
            <a:off x="9839529" y="5416366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</a:t>
            </a:r>
            <a:r>
              <a:rPr lang="en-US" sz="1800" err="1"/>
              <a:t>ReplicaSet</a:t>
            </a:r>
            <a:endParaRPr lang="en-US" sz="1800"/>
          </a:p>
        </p:txBody>
      </p:sp>
      <p:sp>
        <p:nvSpPr>
          <p:cNvPr id="100" name="TextBox 99"/>
          <p:cNvSpPr txBox="1"/>
          <p:nvPr/>
        </p:nvSpPr>
        <p:spPr>
          <a:xfrm>
            <a:off x="12147681" y="544865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Deployment</a:t>
            </a:r>
            <a:endParaRPr lang="en-US" sz="1800"/>
          </a:p>
        </p:txBody>
      </p:sp>
      <p:pic>
        <p:nvPicPr>
          <p:cNvPr id="7" name="Graphic 6" descr="Programmer male with solid fil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33556" y="4406214"/>
            <a:ext cx="2246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</a:rPr>
              <a:t>http//&lt;load-balancer-</a:t>
            </a:r>
            <a:r>
              <a:rPr lang="en-US" sz="1600" err="1">
                <a:solidFill>
                  <a:srgbClr val="7030A0"/>
                </a:solidFill>
              </a:rPr>
              <a:t>ip</a:t>
            </a:r>
            <a:r>
              <a:rPr lang="en-US" sz="1600">
                <a:solidFill>
                  <a:srgbClr val="7030A0"/>
                </a:solidFill>
              </a:rPr>
              <a:t>&gt;</a:t>
            </a:r>
            <a:endParaRPr lang="en-US" sz="160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53" y="508189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</a:t>
            </a:r>
            <a:endParaRPr lang="en-US" sz="1800"/>
          </a:p>
        </p:txBody>
      </p:sp>
      <p:pic>
        <p:nvPicPr>
          <p:cNvPr id="5" name="Google Shape;200;p2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11208509" y="1198208"/>
            <a:ext cx="1180539" cy="98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4" grpId="0"/>
      <p:bldP spid="97" grpId="0"/>
      <p:bldP spid="98" grpId="0"/>
      <p:bldP spid="99" grpId="0"/>
      <p:bldP spid="100" grpId="0"/>
      <p:bldP spid="43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  <a:endParaRPr lang="en-US" sz="7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MacOS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Demo-03</a:t>
            </a:r>
            <a:endParaRPr lang="en-US" sz="3000" b="1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  <a:endParaRPr lang="en-US" sz="70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Install </a:t>
            </a:r>
            <a:r>
              <a:rPr lang="en-US" sz="7000" b="1" dirty="0" err="1">
                <a:solidFill>
                  <a:srgbClr val="389954"/>
                </a:solidFill>
              </a:rPr>
              <a:t>gcloud</a:t>
            </a:r>
            <a:r>
              <a:rPr lang="en-US" sz="7000" b="1" dirty="0">
                <a:solidFill>
                  <a:srgbClr val="389954"/>
                </a:solidFill>
              </a:rPr>
              <a:t> CLI</a:t>
            </a:r>
            <a:endParaRPr lang="en-US" sz="7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WindowsOS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6" descr="HashiCorp Terraform"/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10" descr="HashiCorp Terraform"/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Google Shape;20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01602" y="6953569"/>
            <a:ext cx="2415820" cy="670103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Demo-04</a:t>
            </a:r>
            <a:endParaRPr lang="en-US" sz="3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38" y="634701"/>
            <a:ext cx="5598715" cy="710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62" y="634701"/>
            <a:ext cx="7772400" cy="585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B050"/>
                </a:solidFill>
              </a:rPr>
              <a:t>Architecture</a:t>
            </a:r>
            <a:endParaRPr lang="en-US" sz="7000" b="1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43" name="Rectangle 42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45" name="TextBox 44"/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4" grpId="0" animBg="1"/>
      <p:bldP spid="26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kube-apiserver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  <a:endParaRPr lang="en-IN" dirty="0"/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(Kubelet)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  <a:endParaRPr lang="en-IN" dirty="0"/>
          </a:p>
          <a:p>
            <a:r>
              <a:rPr lang="en-IN" dirty="0" err="1">
                <a:solidFill>
                  <a:srgbClr val="C00000"/>
                </a:solidFill>
              </a:rPr>
              <a:t>etcd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  <a:endParaRPr lang="en-US" dirty="0"/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  <a:endParaRPr lang="en-US" dirty="0"/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-scheduler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Scheduler is responsible for </a:t>
            </a:r>
            <a:r>
              <a:rPr lang="en-US" dirty="0">
                <a:solidFill>
                  <a:srgbClr val="0070C0"/>
                </a:solidFill>
              </a:rPr>
              <a:t>distributing</a:t>
            </a:r>
            <a:r>
              <a:rPr lang="en-US" dirty="0"/>
              <a:t> containers across multiple nodes.  </a:t>
            </a:r>
            <a:endParaRPr lang="en-US" dirty="0"/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watches</a:t>
            </a:r>
            <a:r>
              <a:rPr lang="en-US" dirty="0"/>
              <a:t>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8" grpId="0" animBg="1"/>
      <p:bldP spid="39" grpId="0" animBg="1"/>
      <p:bldP spid="4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-controller-manager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Controllers are responsible for noticing and responding when nodes, containers or endpoints </a:t>
            </a:r>
            <a:r>
              <a:rPr lang="en-US" dirty="0">
                <a:solidFill>
                  <a:srgbClr val="0070C0"/>
                </a:solidFill>
              </a:rPr>
              <a:t>go down</a:t>
            </a:r>
            <a:r>
              <a:rPr lang="en-US" dirty="0"/>
              <a:t>. They make decisions to bring up new containers in such cases.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Architecture - </a:t>
            </a:r>
            <a:r>
              <a:rPr lang="en-IN">
                <a:solidFill>
                  <a:srgbClr val="00B050"/>
                </a:solidFill>
              </a:rPr>
              <a:t>Master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 or </a:t>
            </a:r>
            <a:r>
              <a:rPr lang="en-IN" sz="1800" err="1"/>
              <a:t>Containerd</a:t>
            </a:r>
            <a:r>
              <a:rPr lang="en-IN" sz="1800"/>
              <a:t>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cloud-controller-manager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Many more </a:t>
            </a:r>
            <a:r>
              <a:rPr lang="en-US" dirty="0"/>
              <a:t>controllers might be present and will differ from cloud to cloud based on that respective cloud Kubernetes Platform design and Integrations to their Cloud products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Kubelet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Kubelet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  <a:endParaRPr lang="en-IN" dirty="0"/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  <a:endParaRPr lang="en-IN" dirty="0"/>
          </a:p>
          <a:p>
            <a:r>
              <a:rPr lang="en-IN" dirty="0" err="1">
                <a:solidFill>
                  <a:srgbClr val="C00000"/>
                </a:solidFill>
              </a:rPr>
              <a:t>Kube</a:t>
            </a:r>
            <a:r>
              <a:rPr lang="en-IN" dirty="0">
                <a:solidFill>
                  <a:srgbClr val="C00000"/>
                </a:solidFill>
              </a:rPr>
              <a:t>-Proxy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  <a:endParaRPr lang="en-US" dirty="0"/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  <a:endParaRPr lang="en-US" dirty="0"/>
          </a:p>
          <a:p>
            <a:pPr lvl="1"/>
            <a:r>
              <a:rPr lang="en-US" dirty="0"/>
              <a:t>In short, these network rules </a:t>
            </a:r>
            <a:r>
              <a:rPr lang="en-US" dirty="0">
                <a:solidFill>
                  <a:srgbClr val="0070C0"/>
                </a:solidFill>
              </a:rPr>
              <a:t>allow</a:t>
            </a:r>
            <a:r>
              <a:rPr lang="en-US" dirty="0"/>
              <a:t>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Kubernetes Architecture – </a:t>
            </a:r>
            <a:r>
              <a:rPr lang="en-IN">
                <a:solidFill>
                  <a:srgbClr val="00B050"/>
                </a:solidFill>
              </a:rPr>
              <a:t>Worker Nodes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7" name="TextBox 6"/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 or </a:t>
            </a:r>
            <a:r>
              <a:rPr lang="en-IN" sz="1800" dirty="0" err="1"/>
              <a:t>Containerd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12" name="Content Placeholder 2"/>
          <p:cNvSpPr txBox="1"/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C00000"/>
                </a:solidFill>
              </a:rPr>
              <a:t>Container Runtime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  <a:endParaRPr lang="en-IN" dirty="0"/>
          </a:p>
          <a:p>
            <a:pPr lvl="1"/>
            <a:r>
              <a:rPr lang="en-IN" dirty="0"/>
              <a:t>In GKE, default is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/>
              <a:t> but we also have options like </a:t>
            </a:r>
            <a:r>
              <a:rPr lang="en-IN" dirty="0">
                <a:solidFill>
                  <a:srgbClr val="0070C0"/>
                </a:solidFill>
              </a:rPr>
              <a:t>Ubuntu with </a:t>
            </a:r>
            <a:r>
              <a:rPr lang="en-IN" dirty="0" err="1">
                <a:solidFill>
                  <a:srgbClr val="0070C0"/>
                </a:solidFill>
              </a:rPr>
              <a:t>Containerd</a:t>
            </a:r>
            <a:r>
              <a:rPr lang="en-IN" dirty="0">
                <a:solidFill>
                  <a:srgbClr val="0070C0"/>
                </a:solidFill>
              </a:rPr>
              <a:t>, Ubuntu with Docker and Windows</a:t>
            </a:r>
            <a:endParaRPr lang="en-IN" dirty="0">
              <a:solidFill>
                <a:srgbClr val="0070C0"/>
              </a:solidFill>
            </a:endParaRP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</a:t>
            </a:r>
            <a:r>
              <a:rPr lang="en-US" err="1"/>
              <a:t>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/>
              <a:t>Kubernetes - Architecture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 Controller Manager</a:t>
            </a:r>
            <a:endParaRPr lang="en-IN" sz="1800"/>
          </a:p>
        </p:txBody>
      </p:sp>
      <p:sp>
        <p:nvSpPr>
          <p:cNvPr id="7" name="Rectangle 6"/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Cloud Controller Manager</a:t>
            </a:r>
            <a:endParaRPr lang="en-IN" sz="1800"/>
          </a:p>
        </p:txBody>
      </p:sp>
      <p:sp>
        <p:nvSpPr>
          <p:cNvPr id="8" name="Rectangle 7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kube-apiserver</a:t>
            </a:r>
            <a:endParaRPr lang="en-IN" sz="1800"/>
          </a:p>
        </p:txBody>
      </p:sp>
      <p:sp>
        <p:nvSpPr>
          <p:cNvPr id="9" name="Rectangle 8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-scheduler</a:t>
            </a:r>
            <a:endParaRPr lang="en-IN" sz="1800"/>
          </a:p>
        </p:txBody>
      </p:sp>
      <p:sp>
        <p:nvSpPr>
          <p:cNvPr id="10" name="Rectangle 9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etcd</a:t>
            </a:r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  <p:sp>
        <p:nvSpPr>
          <p:cNvPr id="12" name="TextBox 11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Master 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26" name="TextBox 25"/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36" name="Rectangle 35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  <p:sp>
        <p:nvSpPr>
          <p:cNvPr id="43" name="Rectangle 42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</a:t>
            </a:r>
            <a:r>
              <a:rPr lang="en-IN" sz="1800"/>
              <a:t>-Proxy</a:t>
            </a:r>
            <a:endParaRPr lang="en-IN" sz="1800"/>
          </a:p>
        </p:txBody>
      </p:sp>
      <p:sp>
        <p:nvSpPr>
          <p:cNvPr id="45" name="TextBox 44"/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rgbClr val="0070C0"/>
                </a:solidFill>
              </a:rPr>
              <a:t>Worker Node</a:t>
            </a:r>
            <a:endParaRPr lang="en-IN" sz="320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err="1"/>
              <a:t>Kubelet</a:t>
            </a:r>
            <a:endParaRPr lang="en-IN" sz="1800"/>
          </a:p>
        </p:txBody>
      </p:sp>
      <p:sp>
        <p:nvSpPr>
          <p:cNvPr id="48" name="Rectangle 47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/>
              <a:t>Container Runtime (Docker)</a:t>
            </a:r>
            <a:endParaRPr lang="en-IN"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94796" y="29687"/>
            <a:ext cx="9804400" cy="924976"/>
          </a:xfrm>
        </p:spPr>
        <p:txBody>
          <a:bodyPr>
            <a:normAutofit/>
          </a:bodyPr>
          <a:lstStyle/>
          <a:p>
            <a:r>
              <a:rPr lang="en-US"/>
              <a:t>GKE Standard Cluster Architecture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404" y="954663"/>
            <a:ext cx="10740796" cy="65537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674602" y="7514451"/>
            <a:ext cx="5955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Reference: </a:t>
            </a:r>
            <a:r>
              <a:rPr lang="en-US" sz="1200"/>
              <a:t>https://</a:t>
            </a:r>
            <a:r>
              <a:rPr lang="en-US" sz="1200" err="1"/>
              <a:t>cloud.google.com</a:t>
            </a:r>
            <a:r>
              <a:rPr lang="en-US" sz="1200"/>
              <a:t>/</a:t>
            </a:r>
            <a:r>
              <a:rPr lang="en-US" sz="1200" err="1"/>
              <a:t>kubernetes</a:t>
            </a:r>
            <a:r>
              <a:rPr lang="en-US" sz="1200"/>
              <a:t>-engine/docs/concepts/cluster-architecture</a:t>
            </a:r>
            <a:endParaRPr lang="en-US" sz="1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19849" y="241319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Kubernetes</a:t>
            </a:r>
            <a:endParaRPr lang="en-US" sz="7000" b="1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7000" b="1">
                <a:solidFill>
                  <a:srgbClr val="0070C0"/>
                </a:solidFill>
              </a:rPr>
              <a:t>Fundamentals</a:t>
            </a:r>
            <a:endParaRPr lang="en-US" sz="7000" b="1">
              <a:solidFill>
                <a:srgbClr val="0070C0"/>
              </a:solidFill>
            </a:endParaRPr>
          </a:p>
        </p:txBody>
      </p:sp>
      <p:pic>
        <p:nvPicPr>
          <p:cNvPr id="6" name="Google Shape;8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07486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9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16699" y="5191985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2096" y="5191985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88001" y="5195584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309110" y="6417968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2096" y="641796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69479" y="641796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62815" y="6417965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1" y="114127"/>
            <a:ext cx="994410" cy="769484"/>
          </a:xfrm>
          <a:prstGeom prst="rect">
            <a:avLst/>
          </a:prstGeom>
        </p:spPr>
      </p:pic>
      <p:pic>
        <p:nvPicPr>
          <p:cNvPr id="4" name="Google Shape;200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569135" y="1356126"/>
            <a:ext cx="2943928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Kubernetes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75" y="4682367"/>
            <a:ext cx="3060225" cy="29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loud Computing Services | Google Clou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9583" y="-131895"/>
            <a:ext cx="12618720" cy="1188851"/>
          </a:xfrm>
        </p:spPr>
        <p:txBody>
          <a:bodyPr/>
          <a:lstStyle/>
          <a:p>
            <a:r>
              <a:rPr lang="en-US"/>
              <a:t>Kubernetes Fundamentals</a:t>
            </a:r>
            <a:endParaRPr lang="en-US"/>
          </a:p>
        </p:txBody>
      </p:sp>
      <p:pic>
        <p:nvPicPr>
          <p:cNvPr id="5" name="Google Shape;8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79709" y="1057532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94814" y="4473226"/>
            <a:ext cx="1286873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79716" y="2775147"/>
            <a:ext cx="1286866" cy="10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73879" y="6202232"/>
            <a:ext cx="1282642" cy="10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908796" y="2068069"/>
            <a:ext cx="6286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pod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6441" y="3850547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ReplicaSet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41879" y="5530906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46594" y="7259642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</a:t>
            </a: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7917" y="1045270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a </a:t>
            </a:r>
            <a:r>
              <a:rPr lang="en-IN">
                <a:solidFill>
                  <a:srgbClr val="FFFF00"/>
                </a:solidFill>
              </a:rPr>
              <a:t>single</a:t>
            </a:r>
            <a:r>
              <a:rPr lang="en-IN"/>
              <a:t> </a:t>
            </a:r>
            <a:r>
              <a:rPr lang="en-IN">
                <a:solidFill>
                  <a:srgbClr val="FFFF00"/>
                </a:solidFill>
              </a:rPr>
              <a:t>instance</a:t>
            </a:r>
            <a:r>
              <a:rPr lang="en-IN"/>
              <a:t> of an Application. </a:t>
            </a:r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>
            <a:off x="79022" y="2596445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22" y="4323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022" y="6101311"/>
            <a:ext cx="14551378" cy="0"/>
          </a:xfrm>
          <a:prstGeom prst="line">
            <a:avLst/>
          </a:prstGeom>
          <a:ln w="5080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319912" y="1035584"/>
            <a:ext cx="6142704" cy="12455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 POD is the </a:t>
            </a:r>
            <a:r>
              <a:rPr lang="en-IN">
                <a:solidFill>
                  <a:srgbClr val="FFFF00"/>
                </a:solidFill>
              </a:rPr>
              <a:t>smallest object</a:t>
            </a:r>
            <a:r>
              <a:rPr lang="en-IN"/>
              <a:t>, that you can create in Kubernetes. </a:t>
            </a:r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107917" y="2823269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ReplicaSet will maintain a </a:t>
            </a:r>
            <a:r>
              <a:rPr lang="en-US">
                <a:solidFill>
                  <a:srgbClr val="FFFF00"/>
                </a:solidFill>
              </a:rPr>
              <a:t>stable set </a:t>
            </a:r>
            <a:r>
              <a:rPr lang="en-US"/>
              <a:t>of replica Pods running at any given time. 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19912" y="2813583"/>
            <a:ext cx="6142704" cy="124557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short, it is often used to </a:t>
            </a:r>
            <a:r>
              <a:rPr lang="en-US">
                <a:solidFill>
                  <a:srgbClr val="FFFF00"/>
                </a:solidFill>
              </a:rPr>
              <a:t>guarantee the availability </a:t>
            </a:r>
            <a:r>
              <a:rPr lang="en-US"/>
              <a:t>of a specified number of identical Pods</a:t>
            </a:r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107917" y="4533784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 Deployment runs </a:t>
            </a:r>
            <a:r>
              <a:rPr lang="en-US" sz="2400">
                <a:solidFill>
                  <a:srgbClr val="FFFF00"/>
                </a:solidFill>
              </a:rPr>
              <a:t>multiple replicas </a:t>
            </a:r>
            <a:r>
              <a:rPr lang="en-US" sz="2400"/>
              <a:t>of your application and </a:t>
            </a:r>
            <a:r>
              <a:rPr lang="en-US" sz="2400">
                <a:solidFill>
                  <a:srgbClr val="FFFF00"/>
                </a:solidFill>
              </a:rPr>
              <a:t>automatically replaces </a:t>
            </a:r>
            <a:r>
              <a:rPr lang="en-US" sz="2400"/>
              <a:t>any instances that </a:t>
            </a:r>
            <a:r>
              <a:rPr lang="en-US" sz="2400">
                <a:solidFill>
                  <a:srgbClr val="FFFF00"/>
                </a:solidFill>
              </a:rPr>
              <a:t>fail</a:t>
            </a:r>
            <a:r>
              <a:rPr lang="en-US" sz="2400"/>
              <a:t> or become </a:t>
            </a:r>
            <a:r>
              <a:rPr lang="en-US" sz="2400">
                <a:solidFill>
                  <a:srgbClr val="FFFF00"/>
                </a:solidFill>
              </a:rPr>
              <a:t>unresponsive</a:t>
            </a:r>
            <a:r>
              <a:rPr lang="en-US" sz="2400"/>
              <a:t>.</a:t>
            </a:r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8319912" y="4524098"/>
            <a:ext cx="6142704" cy="124557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Deployments are well-suited for </a:t>
            </a:r>
            <a:r>
              <a:rPr lang="en-US" sz="2400">
                <a:solidFill>
                  <a:srgbClr val="FFFF00"/>
                </a:solidFill>
              </a:rPr>
              <a:t>stateless applications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22" name="Rounded Rectangle 21"/>
          <p:cNvSpPr/>
          <p:nvPr/>
        </p:nvSpPr>
        <p:spPr>
          <a:xfrm>
            <a:off x="107917" y="6318751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service is an abstraction for pods, providing a stable, so-called </a:t>
            </a:r>
            <a:r>
              <a:rPr lang="en-US">
                <a:solidFill>
                  <a:srgbClr val="FFFF00"/>
                </a:solidFill>
              </a:rPr>
              <a:t>virtual IP (VIP) address</a:t>
            </a:r>
            <a:r>
              <a:rPr lang="en-US"/>
              <a:t>.</a:t>
            </a: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19912" y="6309065"/>
            <a:ext cx="6142704" cy="1245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simple terms, service sits </a:t>
            </a:r>
            <a:r>
              <a:rPr lang="en-US" sz="2400" dirty="0">
                <a:solidFill>
                  <a:srgbClr val="FFFF00"/>
                </a:solidFill>
              </a:rPr>
              <a:t>Infront</a:t>
            </a:r>
            <a:r>
              <a:rPr lang="en-US" sz="2400" dirty="0"/>
              <a:t> of a POD and </a:t>
            </a:r>
            <a:r>
              <a:rPr lang="en-US" sz="2400" dirty="0">
                <a:solidFill>
                  <a:srgbClr val="FFFF00"/>
                </a:solidFill>
              </a:rPr>
              <a:t>acts</a:t>
            </a:r>
            <a:r>
              <a:rPr lang="en-US" sz="2400" dirty="0"/>
              <a:t> as a load balancer. 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D 0 0 F B A 7 6 2 A 8 B 4 A 4 A B 2 3 8 9 B E 0 B C E 3 C 8 3 F "   m a : c o n t e n t T y p e V e r s i o n = " 1 0 "   m a : c o n t e n t T y p e D e s c r i p t i o n = " C r e a t e   a   n e w   d o c u m e n t . "   m a : c o n t e n t T y p e S c o p e = " "   m a : v e r s i o n I D = " 0 f 3 e 2 6 8 5 e a 4 7 f 4 e b c 3 6 2 4 e d 4 1 7 f 1 3 5 3 7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0 9 6 9 c 2 d 5 9 6 e 3 3 b 8 1 2 7 4 0 b 7 2 2 f 5 f 5 3 c a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9 a 5 1 e a 1 a - 1 b 1 e - 4 1 e f - b 4 4 1 - 1 e e 4 f 2 f d 8 6 6 9 "   x m l n s : n s 3 = " 1 7 1 5 a 3 3 2 - 6 e 4 d - 4 c a d - 9 4 c 4 - 6 b a d a 4 e b 9 9 6 6 " >  
 < x s d : i m p o r t   n a m e s p a c e = " 9 a 5 1 e a 1 a - 1 b 1 e - 4 1 e f - b 4 4 1 - 1 e e 4 f 2 f d 8 6 6 9 " / >  
 < x s d : i m p o r t   n a m e s p a c e = " 1 7 1 5 a 3 3 2 - 6 e 4 d - 4 c a d - 9 4 c 4 - 6 b a d a 4 e b 9 9 6 6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h a r e d W i t h U s e r s "   m i n O c c u r s = " 0 " / >  
 < x s d : e l e m e n t   r e f = " n s 2 : S h a r e d W i t h D e t a i l s "   m i n O c c u r s = " 0 " / >  
 < x s d : e l e m e n t   r e f = " n s 2 : L a s t S h a r e d B y U s e r "   m i n O c c u r s = " 0 " / >  
 < x s d : e l e m e n t   r e f = " n s 2 : L a s t S h a r e d B y T i m e "   m i n O c c u r s = " 0 " /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3 : M e d i a S e r v i c e D a t e T a k e n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a 5 1 e a 1 a - 1 b 1 e - 4 1 e f - b 4 4 1 - 1 e e 4 f 2 f d 8 6 6 9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8 "   n i l l a b l e = " t r u e "   m a : d i s p l a y N a m e = " S h a r e d   W i t h "   m a : d e s c r i p t i o n = "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9 "   n i l l a b l e = " t r u e "   m a : d i s p l a y N a m e = " S h a r e d   W i t h   D e t a i l s "   m a : d e s c r i p t i o n = "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L a s t S h a r e d B y U s e r "   m a : i n d e x = " 1 0 "   n i l l a b l e = " t r u e "   m a : d i s p l a y N a m e = " L a s t   S h a r e d   B y   U s e r "   m a : d e s c r i p t i o n = " "   m a : i n t e r n a l N a m e = " L a s t S h a r e d B y U s e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L a s t S h a r e d B y T i m e "   m a : i n d e x = " 1 1 "   n i l l a b l e = " t r u e "   m a : d i s p l a y N a m e = " L a s t   S h a r e d   B y   T i m e "   m a : d e s c r i p t i o n = " "   m a : i n t e r n a l N a m e = " L a s t S h a r e d B y T i m e "   m a : r e a d O n l y = " t r u e " >  
 < x s d : s i m p l e T y p e >  
 < x s d : r e s t r i c t i o n   b a s e = " d m s : D a t e T i m e " / >  
 < / x s d : s i m p l e T y p e >  
 < / x s d : e l e m e n t >  
 < / x s d : s c h e m a >  
 < x s d : s c h e m a   t a r g e t N a m e s p a c e = " 1 7 1 5 a 3 3 2 - 6 e 4 d - 4 c a d - 9 4 c 4 - 6 b a d a 4 e b 9 9 6 6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1 2 "   n i l l a b l e = " t r u e "   m a : d i s p l a y N a m e = " M e d i a S e r v i c e M e t a d a t a "   m a : d e s c r i p t i o n = "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3 "   n i l l a b l e = " t r u e "   m a : d i s p l a y N a m e = " M e d i a S e r v i c e F a s t M e t a d a t a "   m a : d e s c r i p t i o n = "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4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T a g s "   m a : i n d e x = " 1 5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6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L o c a t i o n "   m a : i n d e x = " 1 7 "   n i l l a b l e = " t r u e "   m a : d i s p l a y N a m e = " M e d i a S e r v i c e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39179B27-CBA1-4175-8B64-42FE0F853D87}">
  <ds:schemaRefs/>
</ds:datastoreItem>
</file>

<file path=customXml/itemProps2.xml><?xml version="1.0" encoding="utf-8"?>
<ds:datastoreItem xmlns:ds="http://schemas.openxmlformats.org/officeDocument/2006/customXml" ds:itemID="{8CEC2339-1C1C-416D-9A21-94E8CFA5CBF4}">
  <ds:schemaRefs/>
</ds:datastoreItem>
</file>

<file path=customXml/itemProps3.xml><?xml version="1.0" encoding="utf-8"?>
<ds:datastoreItem xmlns:ds="http://schemas.openxmlformats.org/officeDocument/2006/customXml" ds:itemID="{92F2D375-1062-4EE6-861C-05377A63E4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0</TotalTime>
  <Words>132866</Words>
  <Application>WPS Presentation</Application>
  <PresentationFormat>Custom</PresentationFormat>
  <Paragraphs>11898</Paragraphs>
  <Slides>414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414</vt:i4>
      </vt:variant>
    </vt:vector>
  </HeadingPairs>
  <TitlesOfParts>
    <vt:vector size="435" baseType="lpstr">
      <vt:lpstr>Arial</vt:lpstr>
      <vt:lpstr>SimSun</vt:lpstr>
      <vt:lpstr>Wingdings</vt:lpstr>
      <vt:lpstr>Aharoni</vt:lpstr>
      <vt:lpstr>Yu Gothic UI Semibold</vt:lpstr>
      <vt:lpstr>Calibri</vt:lpstr>
      <vt:lpstr>Calibri Light</vt:lpstr>
      <vt:lpstr>Microsoft YaHei</vt:lpstr>
      <vt:lpstr>Arial Unicode MS</vt:lpstr>
      <vt:lpstr>Arial</vt:lpstr>
      <vt:lpstr>Roboto</vt:lpstr>
      <vt:lpstr>Times New Roman</vt:lpstr>
      <vt:lpstr>Monaco</vt:lpstr>
      <vt:lpstr>Segoe Print</vt:lpstr>
      <vt:lpstr>Menlo</vt:lpstr>
      <vt:lpstr>Algerian</vt:lpstr>
      <vt:lpstr>Open Sans</vt:lpstr>
      <vt:lpstr>var(--devsite-code-font-family)</vt:lpstr>
      <vt:lpstr>Roboto</vt:lpstr>
      <vt:lpstr>Amazon Ember</vt:lpstr>
      <vt:lpstr>Office Theme</vt:lpstr>
      <vt:lpstr>Google Kubernetes Engine (GKE)  - 75 Real-World Demos</vt:lpstr>
      <vt:lpstr>PowerPoint 演示文稿</vt:lpstr>
      <vt:lpstr>PowerPoint 演示文稿</vt:lpstr>
      <vt:lpstr>PowerPoint 演示文稿</vt:lpstr>
      <vt:lpstr>Google Kubernetes Engine GKE with DevOps|75 Real-World Demos</vt:lpstr>
      <vt:lpstr>PowerPoint 演示文稿</vt:lpstr>
      <vt:lpstr>PowerPoint 演示文稿</vt:lpstr>
      <vt:lpstr>GitHub Step-by-Step Documentation</vt:lpstr>
      <vt:lpstr>GitHub Step-by-Step Documentation</vt:lpstr>
      <vt:lpstr>How are Kubernetes YAML Manifests organized ?</vt:lpstr>
      <vt:lpstr>GitHub Repository</vt:lpstr>
      <vt:lpstr>Kubernetes - Architecture</vt:lpstr>
      <vt:lpstr>Kubernetes - Imperative &amp; Declarative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GKE Services supported based on OSI Layers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SSL Policies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Continuous Integration</vt:lpstr>
      <vt:lpstr>Google Cloud Build: Continuous Integration</vt:lpstr>
      <vt:lpstr>GKE CI CD Pipelines</vt:lpstr>
      <vt:lpstr>Kubernetes Probes</vt:lpstr>
      <vt:lpstr>Kubernetes Requests &amp; Limits</vt:lpstr>
      <vt:lpstr>PowerPoint 演示文稿</vt:lpstr>
      <vt:lpstr>PowerPoint 演示文稿</vt:lpstr>
      <vt:lpstr>Kubernetes Namespaces</vt:lpstr>
      <vt:lpstr>Kubernetes Namespace - Resource Quota</vt:lpstr>
      <vt:lpstr>Kubernetes Namespace - Limit Range</vt:lpstr>
      <vt:lpstr>Kubernetes Namespace - Limit Range</vt:lpstr>
      <vt:lpstr>GitHub Repository</vt:lpstr>
      <vt:lpstr>END OF INTRODUCTION</vt:lpstr>
      <vt:lpstr>PowerPoint 演示文稿</vt:lpstr>
      <vt:lpstr>Google Cloud Account</vt:lpstr>
      <vt:lpstr>Google Cloud Account</vt:lpstr>
      <vt:lpstr>Google Cloud Account - Individual</vt:lpstr>
      <vt:lpstr>Google Cloud Account - Business</vt:lpstr>
      <vt:lpstr>Google Cloud Account</vt:lpstr>
      <vt:lpstr>Google Cloud Account</vt:lpstr>
      <vt:lpstr>Google Cloud Account</vt:lpstr>
      <vt:lpstr>Google Cloud Account</vt:lpstr>
      <vt:lpstr>Google Cloud Account - ACTIVATE</vt:lpstr>
      <vt:lpstr>Google Cloud Account - ACTIVATE</vt:lpstr>
      <vt:lpstr>Google Cloud Account –Set a Budget Alert</vt:lpstr>
      <vt:lpstr>PowerPoint 演示文稿</vt:lpstr>
      <vt:lpstr>Google Cloud Account - Create Budget Alerts</vt:lpstr>
      <vt:lpstr>Google Cloud Account - Create Budget Alerts</vt:lpstr>
      <vt:lpstr>Google Cloud Account - Create Budget Alerts</vt:lpstr>
      <vt:lpstr>PowerPoint 演示文稿</vt:lpstr>
      <vt:lpstr>GKE Cluster Modes &amp; Types</vt:lpstr>
      <vt:lpstr>GKE Standard Cluster Architecture</vt:lpstr>
      <vt:lpstr>GKE Autopilot Cluster Architecture</vt:lpstr>
      <vt:lpstr>GKE Standard vs Autopilot Cluster Architecture</vt:lpstr>
      <vt:lpstr>GKE Cluster Modes</vt:lpstr>
      <vt:lpstr>Google Kubernetes Engine - Enable API</vt:lpstr>
      <vt:lpstr>Kubernetes Sample Application</vt:lpstr>
      <vt:lpstr>PowerPoint 演示文稿</vt:lpstr>
      <vt:lpstr>PowerPoint 演示文稿</vt:lpstr>
      <vt:lpstr>PowerPoint 演示文稿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GKE Standard Cluster Architecture</vt:lpstr>
      <vt:lpstr>PowerPoint 演示文稿</vt:lpstr>
      <vt:lpstr>Kubernetes Fundamentals</vt:lpstr>
      <vt:lpstr>Kubernetes - Imperative &amp; Declarative</vt:lpstr>
      <vt:lpstr>PowerPoint 演示文稿</vt:lpstr>
      <vt:lpstr>Kubernetes - POD</vt:lpstr>
      <vt:lpstr>Kubernetes - POD</vt:lpstr>
      <vt:lpstr>Kubernetes – PODs</vt:lpstr>
      <vt:lpstr>Kubernetes - Multi-Container Pods</vt:lpstr>
      <vt:lpstr>PowerPoint 演示文稿</vt:lpstr>
      <vt:lpstr>PowerPoint 演示文稿</vt:lpstr>
      <vt:lpstr>Kubernetes Service - LoadBalancer</vt:lpstr>
      <vt:lpstr>PowerPoint 演示文稿</vt:lpstr>
      <vt:lpstr>PowerPoint 演示文稿</vt:lpstr>
      <vt:lpstr>Kubernetes - ReplicaSet</vt:lpstr>
      <vt:lpstr>Kubernetes - ReplicaSet</vt:lpstr>
      <vt:lpstr>Kubernetes - ReplicaSet</vt:lpstr>
      <vt:lpstr>Kubernetes - ReplicaSet</vt:lpstr>
      <vt:lpstr>PowerPoint 演示文稿</vt:lpstr>
      <vt:lpstr>PowerPoint 演示文稿</vt:lpstr>
      <vt:lpstr>Kubernetes - Deployment</vt:lpstr>
      <vt:lpstr>Kubernetes - Deployment Usecases</vt:lpstr>
      <vt:lpstr>PowerPoint 演示文稿</vt:lpstr>
      <vt:lpstr>PowerPoint 演示文稿</vt:lpstr>
      <vt:lpstr>Kubernetes - Services</vt:lpstr>
      <vt:lpstr>Kubernetes - Services</vt:lpstr>
      <vt:lpstr>Kubernetes  Service Demo</vt:lpstr>
      <vt:lpstr>PowerPoint 演示文稿</vt:lpstr>
      <vt:lpstr>YAML Basics</vt:lpstr>
      <vt:lpstr>YAML Basics</vt:lpstr>
      <vt:lpstr>PowerPoint 演示文稿</vt:lpstr>
      <vt:lpstr>Kubernetes Pod</vt:lpstr>
      <vt:lpstr>PowerPoint 演示文稿</vt:lpstr>
      <vt:lpstr>Kubernetes ReplicaSet</vt:lpstr>
      <vt:lpstr>PowerPoint 演示文稿</vt:lpstr>
      <vt:lpstr>Kubernetes Deployment</vt:lpstr>
      <vt:lpstr>PowerPoint 演示文稿</vt:lpstr>
      <vt:lpstr>Kubernetes Service</vt:lpstr>
      <vt:lpstr>Kubernetes  Service Demo</vt:lpstr>
      <vt:lpstr>PowerPoint 演示文稿</vt:lpstr>
      <vt:lpstr>Kubernetes NodePort Service</vt:lpstr>
      <vt:lpstr>PowerPoint 演示文稿</vt:lpstr>
      <vt:lpstr>PowerPoint 演示文稿</vt:lpstr>
      <vt:lpstr>What are we going to learn ?</vt:lpstr>
      <vt:lpstr>PowerPoint 演示文稿</vt:lpstr>
      <vt:lpstr>Kubernetes Headless Service</vt:lpstr>
      <vt:lpstr>Curl Pod</vt:lpstr>
      <vt:lpstr>What are we going to learn ?</vt:lpstr>
      <vt:lpstr>PowerPoint 演示文稿</vt:lpstr>
      <vt:lpstr>GKE Private Cluster</vt:lpstr>
      <vt:lpstr>PowerPoint 演示文稿</vt:lpstr>
      <vt:lpstr>Namespaces</vt:lpstr>
      <vt:lpstr>Namespaces</vt:lpstr>
      <vt:lpstr>Workloads running in kube-system Namespace</vt:lpstr>
      <vt:lpstr>PowerPoint 演示文稿</vt:lpstr>
      <vt:lpstr>GKE Public vs Private Cluster</vt:lpstr>
      <vt:lpstr>What are we going to learn ?</vt:lpstr>
      <vt:lpstr>PowerPoint 演示文稿</vt:lpstr>
      <vt:lpstr>Kubernetes Persistent Volumes</vt:lpstr>
      <vt:lpstr>Kubernetes Storage Resources</vt:lpstr>
      <vt:lpstr>User Management Web Application - Architecture</vt:lpstr>
      <vt:lpstr>GKE Storage GCE PD CSI Driver</vt:lpstr>
      <vt:lpstr>PowerPoint 演示文稿</vt:lpstr>
      <vt:lpstr>PowerPoint 演示文稿</vt:lpstr>
      <vt:lpstr>GKE Persistent Storage Scenarios</vt:lpstr>
      <vt:lpstr>PowerPoint 演示文稿</vt:lpstr>
      <vt:lpstr>GKE Cluster - Default Kubernetes Storage Classes</vt:lpstr>
      <vt:lpstr>Default Storage Class TO Persistent Disk Mapping</vt:lpstr>
      <vt:lpstr>PowerPoint 演示文稿</vt:lpstr>
      <vt:lpstr>What are we going to learn ?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GKE Storage - Custom Kubernetes Storage Class</vt:lpstr>
      <vt:lpstr>What are we going to learn ?</vt:lpstr>
      <vt:lpstr>Persistent Volume Access Modes</vt:lpstr>
      <vt:lpstr>PowerPoint 演示文稿</vt:lpstr>
      <vt:lpstr>PowerPoint 演示文稿</vt:lpstr>
      <vt:lpstr>How to use pre-existing GCE Persistent Disk in  GKE Cluster ?</vt:lpstr>
      <vt:lpstr>What are we going to learn ?</vt:lpstr>
      <vt:lpstr>PowerPoint 演示文稿</vt:lpstr>
      <vt:lpstr>PowerPoint 演示文稿</vt:lpstr>
      <vt:lpstr>Regional  Persistent Disks</vt:lpstr>
      <vt:lpstr>What are we going to learn ?</vt:lpstr>
      <vt:lpstr>PowerPoint 演示文稿</vt:lpstr>
      <vt:lpstr>Volume Snapshots &amp; Volume Restore</vt:lpstr>
      <vt:lpstr>PowerPoint 演示文稿</vt:lpstr>
      <vt:lpstr>PowerPoint 演示文稿</vt:lpstr>
      <vt:lpstr>GKE Storage - Volume Snapshots</vt:lpstr>
      <vt:lpstr>PowerPoint 演示文稿</vt:lpstr>
      <vt:lpstr>What are we going to learn ?</vt:lpstr>
      <vt:lpstr>What are we going to learn ?</vt:lpstr>
      <vt:lpstr>PowerPoint 演示文稿</vt:lpstr>
      <vt:lpstr>Persistent Volume Clone</vt:lpstr>
      <vt:lpstr>PowerPoint 演示文稿</vt:lpstr>
      <vt:lpstr>PowerPoint 演示文稿</vt:lpstr>
      <vt:lpstr>What are we going to learn ?</vt:lpstr>
      <vt:lpstr>What are we going to learn ?</vt:lpstr>
      <vt:lpstr>Error occurs if Source PV and Cloned PV Zones doesn’t Match</vt:lpstr>
      <vt:lpstr>Error occurs if Source PV and Cloned PV Zones doesn’t Match</vt:lpstr>
      <vt:lpstr>What is the exact Issue?</vt:lpstr>
      <vt:lpstr>What is the Fix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Update Kubernetes Deployment</vt:lpstr>
      <vt:lpstr>What are we going to learn ?</vt:lpstr>
      <vt:lpstr>PowerPoint 演示文稿</vt:lpstr>
      <vt:lpstr>Google GKE - File Store CSI Driver</vt:lpstr>
      <vt:lpstr>File Store CSI Driver Enablement in GKE Cluster</vt:lpstr>
      <vt:lpstr>GKE Cluster - Default Kubernetes Storage Classes</vt:lpstr>
      <vt:lpstr>Default Storage Class - Storage Tier Mapping</vt:lpstr>
      <vt:lpstr>Default Storage Class - Storage Tier Mapping</vt:lpstr>
      <vt:lpstr>PowerPoint 演示文稿</vt:lpstr>
      <vt:lpstr>PowerPoint 演示文稿</vt:lpstr>
      <vt:lpstr>What are we going to learn ?</vt:lpstr>
      <vt:lpstr>PowerPoint 演示文稿</vt:lpstr>
      <vt:lpstr>File Store CSI Driver - Storage Classes</vt:lpstr>
      <vt:lpstr>PowerPoint 演示文稿</vt:lpstr>
      <vt:lpstr>File Store - Custom Storage Class</vt:lpstr>
      <vt:lpstr>What are we going to learn ?</vt:lpstr>
      <vt:lpstr>PowerPoint 演示文稿</vt:lpstr>
      <vt:lpstr>PowerPoint 演示文稿</vt:lpstr>
      <vt:lpstr>PowerPoint 演示文稿</vt:lpstr>
      <vt:lpstr>PowerPoint 演示文稿</vt:lpstr>
      <vt:lpstr>What are we going to learn ?</vt:lpstr>
      <vt:lpstr>PowerPoint 演示文稿</vt:lpstr>
      <vt:lpstr>OSI Layers </vt:lpstr>
      <vt:lpstr>GKE Services supported based on OSI Layers</vt:lpstr>
      <vt:lpstr>PowerPoint 演示文稿</vt:lpstr>
      <vt:lpstr>Ingress Controller</vt:lpstr>
      <vt:lpstr>Ingress Class</vt:lpstr>
      <vt:lpstr>Ingress Manifest - Key Items</vt:lpstr>
      <vt:lpstr>PowerPoint 演示文稿</vt:lpstr>
      <vt:lpstr>What are we going to learn ?</vt:lpstr>
      <vt:lpstr>PowerPoint 演示文稿</vt:lpstr>
      <vt:lpstr>PowerPoint 演示文稿</vt:lpstr>
      <vt:lpstr>What are we going to learn ?</vt:lpstr>
      <vt:lpstr>PowerPoint 演示文稿</vt:lpstr>
      <vt:lpstr>GKE Ingress - Health Checks</vt:lpstr>
      <vt:lpstr>PowerPoint 演示文稿</vt:lpstr>
      <vt:lpstr>Readiness Probes for App1, App2 and App3</vt:lpstr>
      <vt:lpstr>What are we going to learn ?</vt:lpstr>
      <vt:lpstr>PowerPoint 演示文稿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Google Managed SSL Certificates</vt:lpstr>
      <vt:lpstr>Google Managed SSL Certificates</vt:lpstr>
      <vt:lpstr>What are we going to learn ?</vt:lpstr>
      <vt:lpstr>PowerPoint 演示文稿</vt:lpstr>
      <vt:lpstr>PowerPoint 演示文稿</vt:lpstr>
      <vt:lpstr>Frontend and Backend Configs</vt:lpstr>
      <vt:lpstr>Custom Resource: FrontendConfig</vt:lpstr>
      <vt:lpstr>What are we going to learn ?</vt:lpstr>
      <vt:lpstr>PowerPoint 演示文稿</vt:lpstr>
      <vt:lpstr>GKE Workload Identity</vt:lpstr>
      <vt:lpstr>PowerPoint 演示文稿</vt:lpstr>
      <vt:lpstr>What are we going to learn ?</vt:lpstr>
      <vt:lpstr>PowerPoint 演示文稿</vt:lpstr>
      <vt:lpstr>Kubernetes External DNS</vt:lpstr>
      <vt:lpstr>PowerPoint 演示文稿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Google Managed SSL Certificates</vt:lpstr>
      <vt:lpstr>What are we going to learn ?</vt:lpstr>
      <vt:lpstr>PowerPoint 演示文稿</vt:lpstr>
      <vt:lpstr>SSL Policies</vt:lpstr>
      <vt:lpstr>SSL Policy Features</vt:lpstr>
      <vt:lpstr>PowerPoint 演示文稿</vt:lpstr>
      <vt:lpstr>What are we going to learn ?</vt:lpstr>
      <vt:lpstr>PowerPoint 演示文稿</vt:lpstr>
      <vt:lpstr>Identity Aware Proxy - IAP</vt:lpstr>
      <vt:lpstr>Ingress with Identity Aware Proxy</vt:lpstr>
      <vt:lpstr>PowerPoint 演示文稿</vt:lpstr>
      <vt:lpstr>Custom Resource: BackendConfig</vt:lpstr>
      <vt:lpstr>App1 Node Port Service</vt:lpstr>
      <vt:lpstr>What are we going to learn ?</vt:lpstr>
      <vt:lpstr>Unauthorized Access</vt:lpstr>
      <vt:lpstr>PowerPoint 演示文稿</vt:lpstr>
      <vt:lpstr>PowerPoint 演示文稿</vt:lpstr>
      <vt:lpstr>What are we going to learn ?</vt:lpstr>
      <vt:lpstr>PowerPoint 演示文稿</vt:lpstr>
      <vt:lpstr>PowerPoint 演示文稿</vt:lpstr>
      <vt:lpstr>What are we going to learn ?</vt:lpstr>
      <vt:lpstr>PowerPoint 演示文稿</vt:lpstr>
      <vt:lpstr>What is Cloud CDN ?</vt:lpstr>
      <vt:lpstr>PowerPoint 演示文稿</vt:lpstr>
      <vt:lpstr>Custom Resource: BackendConfig</vt:lpstr>
      <vt:lpstr>What are we going to learn ?</vt:lpstr>
      <vt:lpstr>PowerPoint 演示文稿</vt:lpstr>
      <vt:lpstr>PowerPoint 演示文稿</vt:lpstr>
      <vt:lpstr>BackendConfig - Client IP Affinity</vt:lpstr>
      <vt:lpstr>What are we going to learn ?</vt:lpstr>
      <vt:lpstr>PowerPoint 演示文稿</vt:lpstr>
      <vt:lpstr>PowerPoint 演示文稿</vt:lpstr>
      <vt:lpstr>BackendConfig - Cookie Affinity</vt:lpstr>
      <vt:lpstr>What are we going to learn ?</vt:lpstr>
      <vt:lpstr>PowerPoint 演示文稿</vt:lpstr>
      <vt:lpstr>Ingress - Health Checks</vt:lpstr>
      <vt:lpstr>Health Check  BackendConfig CRD</vt:lpstr>
      <vt:lpstr>Health Check - Default Values </vt:lpstr>
      <vt:lpstr>PowerPoint 演示文稿</vt:lpstr>
      <vt:lpstr>What are we going to learn ?</vt:lpstr>
      <vt:lpstr>PowerPoint 演示文稿</vt:lpstr>
      <vt:lpstr>PowerPoint 演示文稿</vt:lpstr>
      <vt:lpstr>What are we going to learn ?</vt:lpstr>
      <vt:lpstr>PowerPoint 演示文稿</vt:lpstr>
      <vt:lpstr>Google Cloud Armor</vt:lpstr>
      <vt:lpstr>PowerPoint 演示文稿</vt:lpstr>
      <vt:lpstr>BackendConfig</vt:lpstr>
      <vt:lpstr>What are we going to learn ?</vt:lpstr>
      <vt:lpstr>PowerPoint 演示文稿</vt:lpstr>
      <vt:lpstr>What is Google Artifact Registry ?</vt:lpstr>
      <vt:lpstr>What are we going to learn ?</vt:lpstr>
      <vt:lpstr>PowerPoint 演示文稿</vt:lpstr>
      <vt:lpstr>What are we going to learn ?</vt:lpstr>
      <vt:lpstr>PowerPoint 演示文稿</vt:lpstr>
      <vt:lpstr>Continuous Integration</vt:lpstr>
      <vt:lpstr>Google Cloud Build: Continuous Integration</vt:lpstr>
      <vt:lpstr>What are we going to learn ?</vt:lpstr>
      <vt:lpstr>What are we going to learn ?</vt:lpstr>
      <vt:lpstr>What are we going to learn ?</vt:lpstr>
      <vt:lpstr>PowerPoint 演示文稿</vt:lpstr>
      <vt:lpstr>What are we going to learn ?</vt:lpstr>
      <vt:lpstr>What are we going to learn ?</vt:lpstr>
      <vt:lpstr>PowerPoint 演示文稿</vt:lpstr>
      <vt:lpstr>Google Cloud Build: Continuous Integration</vt:lpstr>
      <vt:lpstr>GKE CI CD Pipelines</vt:lpstr>
      <vt:lpstr>What are we going to learn ?</vt:lpstr>
      <vt:lpstr>What are we going to learn ?</vt:lpstr>
      <vt:lpstr>PowerPoint 演示文稿</vt:lpstr>
      <vt:lpstr>Kubernetes Probes</vt:lpstr>
      <vt:lpstr>Why do we need these probes in Kubernetes ?</vt:lpstr>
      <vt:lpstr>Kubernetes Liveness Probe</vt:lpstr>
      <vt:lpstr>What happens when we use Liveness Probes?</vt:lpstr>
      <vt:lpstr>How many ways we can deploy these probes ?</vt:lpstr>
      <vt:lpstr>Three Ways to Implement Probes</vt:lpstr>
      <vt:lpstr>What are we going to learn ?</vt:lpstr>
      <vt:lpstr>PowerPoint 演示文稿</vt:lpstr>
      <vt:lpstr>Kubernetes Probes</vt:lpstr>
      <vt:lpstr>Kubernetes Startup Probe</vt:lpstr>
      <vt:lpstr>Kubernetes Startup Probe</vt:lpstr>
      <vt:lpstr>What are we going to learn ?</vt:lpstr>
      <vt:lpstr>PowerPoint 演示文稿</vt:lpstr>
      <vt:lpstr>Kubernetes Probes</vt:lpstr>
      <vt:lpstr>Kubernetes Readiness Probe</vt:lpstr>
      <vt:lpstr>Kubernetes Readiness Probe</vt:lpstr>
      <vt:lpstr>What are we going to learn ?</vt:lpstr>
      <vt:lpstr>PowerPoint 演示文稿</vt:lpstr>
      <vt:lpstr>Kubernetes Requests &amp; Limits</vt:lpstr>
      <vt:lpstr>Kubernetes Requests &amp; Limits</vt:lpstr>
      <vt:lpstr>Kubernetes Requests &amp; Limits</vt:lpstr>
      <vt:lpstr>What are we going to learn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GKE Cluster Autoscaler</vt:lpstr>
      <vt:lpstr>PowerPoint 演示文稿</vt:lpstr>
      <vt:lpstr>Kubernetes Namespaces</vt:lpstr>
      <vt:lpstr>Kubernetes Namespaces</vt:lpstr>
      <vt:lpstr>Kubernetes Namespaces</vt:lpstr>
      <vt:lpstr>Kubernetes Namespaces</vt:lpstr>
      <vt:lpstr>What are we going to learn ?</vt:lpstr>
      <vt:lpstr>PowerPoint 演示文稿</vt:lpstr>
      <vt:lpstr>Kubernetes Namespace - Resource Quota</vt:lpstr>
      <vt:lpstr>Kubernetes Namespace - Resource Quota</vt:lpstr>
      <vt:lpstr>Kubernetes Namespace - Resource Quota</vt:lpstr>
      <vt:lpstr>Kubernetes Namespace - Resource Quota</vt:lpstr>
      <vt:lpstr>What are we going to learn ?</vt:lpstr>
      <vt:lpstr>PowerPoint 演示文稿</vt:lpstr>
      <vt:lpstr>Kubernetes Namespace -  LimitRange</vt:lpstr>
      <vt:lpstr>Kubernetes Namespace - Limit Range</vt:lpstr>
      <vt:lpstr>Kubernetes Namespace - Limit Range</vt:lpstr>
      <vt:lpstr>Kubernetes Namespace - Limit Range</vt:lpstr>
      <vt:lpstr>What are we going to learn ?</vt:lpstr>
      <vt:lpstr>PowerPoint 演示文稿</vt:lpstr>
      <vt:lpstr>Kubernetes Horizontal Pod Autoscaler</vt:lpstr>
      <vt:lpstr>Kubernetes Metrics Server</vt:lpstr>
      <vt:lpstr>GKE Metrics Supported for HPA</vt:lpstr>
      <vt:lpstr>Kubernetes Horizontal Pod Autoscaler</vt:lpstr>
      <vt:lpstr>How is HPA configured?</vt:lpstr>
      <vt:lpstr>Horizontal Pod Autoscaler - YAML Manifest</vt:lpstr>
      <vt:lpstr>What are we going to learn ?</vt:lpstr>
      <vt:lpstr>PowerPoint 演示文稿</vt:lpstr>
      <vt:lpstr>GKE  Autopilot  Cluster</vt:lpstr>
      <vt:lpstr>GKE Autopilot Cluster</vt:lpstr>
      <vt:lpstr>Autopilot Cluster</vt:lpstr>
      <vt:lpstr>What are we going to learn ?</vt:lpstr>
      <vt:lpstr>PowerPoint 演示文稿</vt:lpstr>
      <vt:lpstr>Configure Access to Multiple Clusters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Antoine Fongang</cp:lastModifiedBy>
  <cp:revision>4</cp:revision>
  <cp:lastPrinted>2021-07-02T11:42:00Z</cp:lastPrinted>
  <dcterms:created xsi:type="dcterms:W3CDTF">2019-11-12T03:20:00Z</dcterms:created>
  <dcterms:modified xsi:type="dcterms:W3CDTF">2024-01-25T01:34:47Z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34B928AA0472473381B087FECECFB353_12</vt:lpwstr>
  </property>
  <property fmtid="{D5CDD505-2E9C-101B-9397-08002B2CF9AE}" pid="3" name="KSOProductBuildVer">
    <vt:lpwstr>1033-12.2.0.13431</vt:lpwstr>
  </property>
</Properties>
</file>